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6" r:id="rId2"/>
    <p:sldId id="263" r:id="rId3"/>
    <p:sldId id="265" r:id="rId4"/>
    <p:sldId id="349" r:id="rId5"/>
    <p:sldId id="351" r:id="rId6"/>
    <p:sldId id="352" r:id="rId7"/>
    <p:sldId id="354" r:id="rId8"/>
    <p:sldId id="353" r:id="rId9"/>
    <p:sldId id="357" r:id="rId10"/>
    <p:sldId id="358" r:id="rId11"/>
    <p:sldId id="359" r:id="rId12"/>
    <p:sldId id="360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1383" r:id="rId23"/>
    <p:sldId id="1385" r:id="rId24"/>
    <p:sldId id="13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9" autoAdjust="0"/>
    <p:restoredTop sz="86431"/>
  </p:normalViewPr>
  <p:slideViewPr>
    <p:cSldViewPr snapToGrid="0">
      <p:cViewPr>
        <p:scale>
          <a:sx n="94" d="100"/>
          <a:sy n="94" d="100"/>
        </p:scale>
        <p:origin x="1544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62"/>
    </p:cViewPr>
  </p:sorterViewPr>
  <p:notesViewPr>
    <p:cSldViewPr snapToGrid="0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5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00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81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45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3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0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9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92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63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3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1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8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6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491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5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16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5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9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7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‹N›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5466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99" r:id="rId8"/>
    <p:sldLayoutId id="2147483700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3" r:id="rId27"/>
    <p:sldLayoutId id="2147483674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701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ucaTomei/Hoodie-MusicDownloader" TargetMode="Externa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9C434C45-51C2-7541-A231-7AAEFA0A09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72691" y="1366987"/>
            <a:ext cx="5666510" cy="3210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0FC7B4F-3DB3-F443-871E-B684A7EAA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" y="4672211"/>
            <a:ext cx="2540000" cy="2540000"/>
          </a:xfrm>
          <a:prstGeom prst="rect">
            <a:avLst/>
          </a:prstGeom>
        </p:spPr>
      </p:pic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3816D087-4D1A-6A49-8DC9-1CDCA03DB38D}"/>
              </a:ext>
            </a:extLst>
          </p:cNvPr>
          <p:cNvCxnSpPr>
            <a:cxnSpLocks/>
          </p:cNvCxnSpPr>
          <p:nvPr/>
        </p:nvCxnSpPr>
        <p:spPr>
          <a:xfrm>
            <a:off x="4445706" y="5942211"/>
            <a:ext cx="6642641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86128E09-F596-C643-B6F4-1FF96B0D166D}"/>
              </a:ext>
            </a:extLst>
          </p:cNvPr>
          <p:cNvSpPr/>
          <p:nvPr/>
        </p:nvSpPr>
        <p:spPr>
          <a:xfrm>
            <a:off x="6097257" y="5942211"/>
            <a:ext cx="5138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666666"/>
                </a:solidFill>
                <a:latin typeface="EBGaramond"/>
              </a:rPr>
              <a:t>Mobile Application and </a:t>
            </a:r>
            <a:r>
              <a:rPr lang="it-IT" i="1" dirty="0" err="1">
                <a:solidFill>
                  <a:srgbClr val="666666"/>
                </a:solidFill>
                <a:latin typeface="EBGaramond"/>
              </a:rPr>
              <a:t>Cloud</a:t>
            </a:r>
            <a:r>
              <a:rPr lang="it-IT" i="1" dirty="0">
                <a:solidFill>
                  <a:srgbClr val="666666"/>
                </a:solidFill>
                <a:latin typeface="EBGaramond"/>
              </a:rPr>
              <a:t> Computing 2019/2020</a:t>
            </a:r>
            <a:endParaRPr lang="it-IT" i="1" dirty="0">
              <a:effectLst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DFBEECDC-53C0-7F41-B21F-FACE69319813}"/>
              </a:ext>
            </a:extLst>
          </p:cNvPr>
          <p:cNvSpPr txBox="1"/>
          <p:nvPr/>
        </p:nvSpPr>
        <p:spPr>
          <a:xfrm>
            <a:off x="4086378" y="1540894"/>
            <a:ext cx="40192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Hoodie</a:t>
            </a:r>
            <a:endParaRPr lang="en-US" sz="6000" dirty="0"/>
          </a:p>
          <a:p>
            <a:pPr algn="ctr"/>
            <a:r>
              <a:rPr lang="en-US" sz="6000" dirty="0"/>
              <a:t>Music</a:t>
            </a:r>
          </a:p>
          <a:p>
            <a:pPr algn="ctr"/>
            <a:r>
              <a:rPr lang="en-US" sz="6000" dirty="0"/>
              <a:t>Downloader</a:t>
            </a:r>
          </a:p>
        </p:txBody>
      </p:sp>
    </p:spTree>
    <p:extLst>
      <p:ext uri="{BB962C8B-B14F-4D97-AF65-F5344CB8AC3E}">
        <p14:creationId xmlns:p14="http://schemas.microsoft.com/office/powerpoint/2010/main" val="999692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GOOGLE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AUTHENTICATION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700676" y="287929"/>
            <a:ext cx="5316584" cy="604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Google Sign-In manages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OAuth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2.0 flow and token lifecycle, simplifying our integration with Google APIs.</a:t>
            </a:r>
          </a:p>
          <a:p>
            <a:pPr>
              <a:lnSpc>
                <a:spcPct val="150000"/>
              </a:lnSpc>
              <a:buSzPts val="1800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OAuth 2.0 works with the following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four actors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authorization server: responsible for authentication and authorization.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resource server: in charge of serving up resources if a valid token is provided.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resource owner: the owner of the data, that is, the end user of Hoodie.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client: the Hoodie mobile app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1FC76B0-E6D6-7744-B527-0A0DD3D3D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" y="872704"/>
            <a:ext cx="6381427" cy="38811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195DEE4-FE4B-3545-8B38-608EC6E8B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6715"/>
            <a:ext cx="6494863" cy="166203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FACEBOOK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AUTHENTICATION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571186" y="711134"/>
            <a:ext cx="5316584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With the rise of social media,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Facebook login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integration has become one of the must have features in mobile apps. Despite the fact that every developer is integrating Facebook login into their apps, Facebook is doing a very poor job on updating their documentations.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Using the Facebook authentication token we get from Swift, we can access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Facebook API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and get the user’s name and email to create an account.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6C2A650-F2D3-E240-B559-170BD8C4C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" y="883663"/>
            <a:ext cx="6488741" cy="391742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B7E1B57-CE07-0F4A-9623-7D67DBE97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1113"/>
            <a:ext cx="6487886" cy="16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REALTIME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DATABASE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662626" y="1311174"/>
            <a:ext cx="5316584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The Firebase Realtime Database is a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NoSQL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cloud-hosted database. Data is stored as JSON and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synchronized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in real time to every connected client. 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All of our clients share one Realtime Database instance and automatically receive updates with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newest data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20" name="Picture 72" descr="New Macbook Silver.png">
            <a:extLst>
              <a:ext uri="{FF2B5EF4-FFF2-40B4-BE49-F238E27FC236}">
                <a16:creationId xmlns:a16="http://schemas.microsoft.com/office/drawing/2014/main" id="{F71D91B2-1489-8843-88D2-0589105D0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807" y="1334041"/>
            <a:ext cx="7369497" cy="431687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7EAA998-544B-0F43-A9F4-C0427B020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00" y="1616534"/>
            <a:ext cx="5738846" cy="35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37A4C48E-DA86-714C-B926-5A16E054D472}"/>
              </a:ext>
            </a:extLst>
          </p:cNvPr>
          <p:cNvSpPr/>
          <p:nvPr/>
        </p:nvSpPr>
        <p:spPr>
          <a:xfrm>
            <a:off x="2809939" y="3383281"/>
            <a:ext cx="8765178" cy="1150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34B4D5D-57C9-B34D-B552-FECDCC2997B1}"/>
              </a:ext>
            </a:extLst>
          </p:cNvPr>
          <p:cNvSpPr/>
          <p:nvPr/>
        </p:nvSpPr>
        <p:spPr>
          <a:xfrm>
            <a:off x="2809939" y="2173943"/>
            <a:ext cx="8765178" cy="11508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2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700F63E-FA34-5847-89D7-FF70F9F84F1C}"/>
              </a:ext>
            </a:extLst>
          </p:cNvPr>
          <p:cNvSpPr/>
          <p:nvPr/>
        </p:nvSpPr>
        <p:spPr>
          <a:xfrm>
            <a:off x="2809939" y="4592619"/>
            <a:ext cx="8765178" cy="11508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FD659A6-59AA-1547-AF2E-3141F3401547}"/>
              </a:ext>
            </a:extLst>
          </p:cNvPr>
          <p:cNvSpPr/>
          <p:nvPr/>
        </p:nvSpPr>
        <p:spPr>
          <a:xfrm>
            <a:off x="2809939" y="964605"/>
            <a:ext cx="8765178" cy="1150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788769-F03E-4048-A7B0-F1BAB51F9CA2}"/>
              </a:ext>
            </a:extLst>
          </p:cNvPr>
          <p:cNvSpPr txBox="1"/>
          <p:nvPr/>
        </p:nvSpPr>
        <p:spPr>
          <a:xfrm>
            <a:off x="0" y="2551837"/>
            <a:ext cx="273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iOS </a:t>
            </a:r>
          </a:p>
          <a:p>
            <a:pPr algn="ctr"/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Application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5AE639-E796-084E-B213-66F938D0B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083" y="993672"/>
            <a:ext cx="1987466" cy="1100405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394F1104-5BA0-904F-B9EE-94671D060CCF}"/>
              </a:ext>
            </a:extLst>
          </p:cNvPr>
          <p:cNvSpPr txBox="1"/>
          <p:nvPr/>
        </p:nvSpPr>
        <p:spPr>
          <a:xfrm>
            <a:off x="4871693" y="1289151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Titillium" panose="00000500000000000000" pitchFamily="50" charset="0"/>
              </a:rPr>
              <a:t>Multi-Platform iOS Design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89B0585-F83A-FD47-B6C1-F496E7A92011}"/>
              </a:ext>
            </a:extLst>
          </p:cNvPr>
          <p:cNvSpPr txBox="1"/>
          <p:nvPr/>
        </p:nvSpPr>
        <p:spPr>
          <a:xfrm>
            <a:off x="4871693" y="2503128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Responsive Layout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83178F0-8C42-E34E-A783-3584D63B2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75" y="2249108"/>
            <a:ext cx="1000481" cy="100048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0739F54-61BC-714D-A3E3-7FFF52E02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35" y="3399922"/>
            <a:ext cx="1071021" cy="1071021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59754255-1C16-5A4B-984C-0F09A668A9BE}"/>
              </a:ext>
            </a:extLst>
          </p:cNvPr>
          <p:cNvSpPr txBox="1"/>
          <p:nvPr/>
        </p:nvSpPr>
        <p:spPr>
          <a:xfrm>
            <a:off x="4659087" y="3358525"/>
            <a:ext cx="691603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Titillium" panose="00000500000000000000" pitchFamily="50" charset="0"/>
              </a:rPr>
              <a:t>Multithreading</a:t>
            </a:r>
          </a:p>
          <a:p>
            <a:r>
              <a:rPr lang="en-US" b="1" dirty="0" err="1">
                <a:latin typeface="Titillium" panose="00000500000000000000" pitchFamily="50" charset="0"/>
              </a:rPr>
              <a:t>DispatchQueue</a:t>
            </a:r>
            <a:r>
              <a:rPr lang="en-US" b="1" dirty="0">
                <a:latin typeface="Titillium" panose="00000500000000000000" pitchFamily="50" charset="0"/>
              </a:rPr>
              <a:t> + </a:t>
            </a:r>
            <a:r>
              <a:rPr lang="en-US" b="1" dirty="0" err="1">
                <a:latin typeface="Titillium" panose="00000500000000000000" pitchFamily="50" charset="0"/>
              </a:rPr>
              <a:t>URLSession</a:t>
            </a:r>
            <a:r>
              <a:rPr lang="en-US" b="1" dirty="0">
                <a:latin typeface="Titillium" panose="00000500000000000000" pitchFamily="50" charset="0"/>
              </a:rPr>
              <a:t> for https requests on separated thread</a:t>
            </a:r>
          </a:p>
          <a:p>
            <a:r>
              <a:rPr lang="en-US" b="1" dirty="0">
                <a:latin typeface="Titillium" panose="00000500000000000000" pitchFamily="50" charset="0"/>
              </a:rPr>
              <a:t>(Codable protocol used to convert JSON to native Swift struct)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77D381C9-D5BE-B04E-9727-A01E5780D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314" y="4580972"/>
            <a:ext cx="1162461" cy="1162461"/>
          </a:xfrm>
          <a:prstGeom prst="rect">
            <a:avLst/>
          </a:prstGeom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D57D832C-76DF-074A-AC98-F7CFA08ABB16}"/>
              </a:ext>
            </a:extLst>
          </p:cNvPr>
          <p:cNvSpPr txBox="1"/>
          <p:nvPr/>
        </p:nvSpPr>
        <p:spPr>
          <a:xfrm>
            <a:off x="4871693" y="4945242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Model View </a:t>
            </a:r>
            <a:r>
              <a:rPr lang="en-US" sz="2600" b="1" dirty="0" err="1">
                <a:solidFill>
                  <a:schemeClr val="accent1"/>
                </a:solidFill>
                <a:latin typeface="Titillium" panose="00000500000000000000" pitchFamily="50" charset="0"/>
              </a:rPr>
              <a:t>ViewModel</a:t>
            </a:r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 Pattern Design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40F8EA0-EDA7-5249-B8ED-EA8917A6B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0906602D-24A2-6041-93DC-E9EF4BD27C66}"/>
              </a:ext>
            </a:extLst>
          </p:cNvPr>
          <p:cNvSpPr/>
          <p:nvPr/>
        </p:nvSpPr>
        <p:spPr>
          <a:xfrm>
            <a:off x="811069" y="648866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Design.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529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452F153A-F801-0244-B4F0-EEDA88B98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8" y="2191225"/>
            <a:ext cx="3009600" cy="3009600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517777DC-BA7D-2A4A-8E61-32B8E87B458B}"/>
              </a:ext>
            </a:extLst>
          </p:cNvPr>
          <p:cNvSpPr txBox="1"/>
          <p:nvPr/>
        </p:nvSpPr>
        <p:spPr>
          <a:xfrm>
            <a:off x="3984171" y="105098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Navigation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Path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754648-2569-2744-A163-C0C3EEB85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4" y="630312"/>
            <a:ext cx="3009600" cy="3009600"/>
          </a:xfrm>
          <a:prstGeom prst="rect">
            <a:avLst/>
          </a:prstGeom>
        </p:spPr>
      </p:pic>
      <p:cxnSp>
        <p:nvCxnSpPr>
          <p:cNvPr id="44" name="Connettore 7 43">
            <a:extLst>
              <a:ext uri="{FF2B5EF4-FFF2-40B4-BE49-F238E27FC236}">
                <a16:creationId xmlns:a16="http://schemas.microsoft.com/office/drawing/2014/main" id="{AE0CD230-3E9E-2845-BC36-DFB02E7F43C1}"/>
              </a:ext>
            </a:extLst>
          </p:cNvPr>
          <p:cNvCxnSpPr>
            <a:stCxn id="23" idx="0"/>
            <a:endCxn id="42" idx="0"/>
          </p:cNvCxnSpPr>
          <p:nvPr/>
        </p:nvCxnSpPr>
        <p:spPr>
          <a:xfrm rot="5400000" flipH="1" flipV="1">
            <a:off x="3719178" y="686425"/>
            <a:ext cx="12700" cy="3009600"/>
          </a:xfrm>
          <a:prstGeom prst="curvedConnector3">
            <a:avLst>
              <a:gd name="adj1" fmla="val 18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7 47">
            <a:extLst>
              <a:ext uri="{FF2B5EF4-FFF2-40B4-BE49-F238E27FC236}">
                <a16:creationId xmlns:a16="http://schemas.microsoft.com/office/drawing/2014/main" id="{8A659FC5-A917-254B-89A2-D2610E69C8C3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5543263" y="1194884"/>
            <a:ext cx="677057" cy="1315627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7 50">
            <a:extLst>
              <a:ext uri="{FF2B5EF4-FFF2-40B4-BE49-F238E27FC236}">
                <a16:creationId xmlns:a16="http://schemas.microsoft.com/office/drawing/2014/main" id="{733AFAFD-F052-A44C-B59A-88C711166CB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670175" y="4754627"/>
            <a:ext cx="423230" cy="13156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7 53">
            <a:extLst>
              <a:ext uri="{FF2B5EF4-FFF2-40B4-BE49-F238E27FC236}">
                <a16:creationId xmlns:a16="http://schemas.microsoft.com/office/drawing/2014/main" id="{83A7FA53-B49E-D24D-894B-347F481A11E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6236955" y="4187847"/>
            <a:ext cx="1026862" cy="3052817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7 56">
            <a:extLst>
              <a:ext uri="{FF2B5EF4-FFF2-40B4-BE49-F238E27FC236}">
                <a16:creationId xmlns:a16="http://schemas.microsoft.com/office/drawing/2014/main" id="{F5538613-8215-5741-9A59-1DA193D2DD1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7081459" y="3343343"/>
            <a:ext cx="1026863" cy="4741825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7 60">
            <a:extLst>
              <a:ext uri="{FF2B5EF4-FFF2-40B4-BE49-F238E27FC236}">
                <a16:creationId xmlns:a16="http://schemas.microsoft.com/office/drawing/2014/main" id="{A3A68678-316B-8241-AAF2-8924F8F40AE0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6109323" y="92718"/>
            <a:ext cx="1213162" cy="2983852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>
            <a:extLst>
              <a:ext uri="{FF2B5EF4-FFF2-40B4-BE49-F238E27FC236}">
                <a16:creationId xmlns:a16="http://schemas.microsoft.com/office/drawing/2014/main" id="{9895A871-B05A-4242-AAFD-2CE2C631CF74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6921895" y="-852684"/>
            <a:ext cx="1345993" cy="4741827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magine 37">
            <a:extLst>
              <a:ext uri="{FF2B5EF4-FFF2-40B4-BE49-F238E27FC236}">
                <a16:creationId xmlns:a16="http://schemas.microsoft.com/office/drawing/2014/main" id="{C322F9C2-F1C2-634A-99EB-782F0592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79" y="3442421"/>
            <a:ext cx="3009600" cy="30096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DA4A3F31-FAA7-3B40-B731-DBFF91BBB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739" y="645973"/>
            <a:ext cx="3009600" cy="3009600"/>
          </a:xfrm>
          <a:prstGeom prst="rect">
            <a:avLst/>
          </a:prstGeom>
        </p:spPr>
      </p:pic>
      <p:cxnSp>
        <p:nvCxnSpPr>
          <p:cNvPr id="77" name="Connettore 7 76">
            <a:extLst>
              <a:ext uri="{FF2B5EF4-FFF2-40B4-BE49-F238E27FC236}">
                <a16:creationId xmlns:a16="http://schemas.microsoft.com/office/drawing/2014/main" id="{BAE9FD06-1D72-654F-934A-FA4E223618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91925" y="4780155"/>
            <a:ext cx="547679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7 80">
            <a:extLst>
              <a:ext uri="{FF2B5EF4-FFF2-40B4-BE49-F238E27FC236}">
                <a16:creationId xmlns:a16="http://schemas.microsoft.com/office/drawing/2014/main" id="{58EB2306-00D7-5349-8D5C-4DA1D3C105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43107" y="3453198"/>
            <a:ext cx="147028" cy="125478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7 89">
            <a:extLst>
              <a:ext uri="{FF2B5EF4-FFF2-40B4-BE49-F238E27FC236}">
                <a16:creationId xmlns:a16="http://schemas.microsoft.com/office/drawing/2014/main" id="{33F16037-2F18-6549-AB04-51A87AAA95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21646" y="3204666"/>
            <a:ext cx="505583" cy="43524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7 94">
            <a:extLst>
              <a:ext uri="{FF2B5EF4-FFF2-40B4-BE49-F238E27FC236}">
                <a16:creationId xmlns:a16="http://schemas.microsoft.com/office/drawing/2014/main" id="{610FC519-4C11-CA49-8A7F-0639C3E96D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2" y="3007174"/>
            <a:ext cx="2128408" cy="726542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240258D9-D4F6-AE40-926F-56639BB45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38" y="630312"/>
            <a:ext cx="3009600" cy="3009600"/>
          </a:xfrm>
          <a:prstGeom prst="rect">
            <a:avLst/>
          </a:prstGeom>
        </p:spPr>
      </p:pic>
      <p:cxnSp>
        <p:nvCxnSpPr>
          <p:cNvPr id="98" name="Connettore 7 97">
            <a:extLst>
              <a:ext uri="{FF2B5EF4-FFF2-40B4-BE49-F238E27FC236}">
                <a16:creationId xmlns:a16="http://schemas.microsoft.com/office/drawing/2014/main" id="{157AB063-F6D1-654D-8F92-DAC13ADAC1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3" y="4653351"/>
            <a:ext cx="438581" cy="26702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7 100">
            <a:extLst>
              <a:ext uri="{FF2B5EF4-FFF2-40B4-BE49-F238E27FC236}">
                <a16:creationId xmlns:a16="http://schemas.microsoft.com/office/drawing/2014/main" id="{92C873FB-C1A4-7243-8169-384799C33A5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3" y="5060597"/>
            <a:ext cx="2188383" cy="2867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magine 35">
            <a:extLst>
              <a:ext uri="{FF2B5EF4-FFF2-40B4-BE49-F238E27FC236}">
                <a16:creationId xmlns:a16="http://schemas.microsoft.com/office/drawing/2014/main" id="{D4CBDDA1-FE10-D548-9B23-410AB28C1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60" y="3429000"/>
            <a:ext cx="3009600" cy="3009600"/>
          </a:xfrm>
          <a:prstGeom prst="rect">
            <a:avLst/>
          </a:prstGeom>
        </p:spPr>
      </p:pic>
      <p:cxnSp>
        <p:nvCxnSpPr>
          <p:cNvPr id="104" name="Connettore 7 103">
            <a:extLst>
              <a:ext uri="{FF2B5EF4-FFF2-40B4-BE49-F238E27FC236}">
                <a16:creationId xmlns:a16="http://schemas.microsoft.com/office/drawing/2014/main" id="{EB8D0574-1DC0-5443-9DA1-6777F519B1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4502" y="3655573"/>
            <a:ext cx="2862155" cy="58860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E3ECB2CE-9EFB-C44D-9CA3-71D40B69B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78" y="2191225"/>
            <a:ext cx="3009600" cy="3009600"/>
          </a:xfrm>
          <a:prstGeom prst="rect">
            <a:avLst/>
          </a:prstGeom>
        </p:spPr>
      </p:pic>
      <p:pic>
        <p:nvPicPr>
          <p:cNvPr id="111" name="Immagine 110">
            <a:extLst>
              <a:ext uri="{FF2B5EF4-FFF2-40B4-BE49-F238E27FC236}">
                <a16:creationId xmlns:a16="http://schemas.microsoft.com/office/drawing/2014/main" id="{8DDBB8B0-3DFF-1B44-BF4B-B88AB17444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112" name="Rettangolo 111">
            <a:extLst>
              <a:ext uri="{FF2B5EF4-FFF2-40B4-BE49-F238E27FC236}">
                <a16:creationId xmlns:a16="http://schemas.microsoft.com/office/drawing/2014/main" id="{5FE05226-DAF4-2D4B-9B16-D65CF932381B}"/>
              </a:ext>
            </a:extLst>
          </p:cNvPr>
          <p:cNvSpPr/>
          <p:nvPr/>
        </p:nvSpPr>
        <p:spPr>
          <a:xfrm>
            <a:off x="811069" y="648866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Design.</a:t>
            </a:r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4B6CBEFA-0AE4-B74D-A621-14552C856A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17" y="3415579"/>
            <a:ext cx="3009600" cy="30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5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Login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&amp;</a:t>
            </a:r>
            <a:r>
              <a:rPr lang="en-US" sz="3600" b="1" dirty="0">
                <a:latin typeface="Titillium" panose="00000500000000000000" pitchFamily="50" charset="0"/>
              </a:rPr>
              <a:t> Signup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EF3C3A39-B96C-DD4C-8348-A70ADCA21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92" y="1229236"/>
            <a:ext cx="5403753" cy="5403753"/>
          </a:xfrm>
          <a:prstGeom prst="rect">
            <a:avLst/>
          </a:prstGeom>
        </p:spPr>
      </p:pic>
      <p:sp>
        <p:nvSpPr>
          <p:cNvPr id="51" name="Rettangolo 50">
            <a:extLst>
              <a:ext uri="{FF2B5EF4-FFF2-40B4-BE49-F238E27FC236}">
                <a16:creationId xmlns:a16="http://schemas.microsoft.com/office/drawing/2014/main" id="{5A8E70C0-48CB-9540-A2C3-4E4B148FABC1}"/>
              </a:ext>
            </a:extLst>
          </p:cNvPr>
          <p:cNvSpPr/>
          <p:nvPr/>
        </p:nvSpPr>
        <p:spPr>
          <a:xfrm>
            <a:off x="5223161" y="1715705"/>
            <a:ext cx="6664039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methods supported: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Email and Password (Firebase Auth)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Google OAuth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Facebook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After login or </a:t>
            </a: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registration</a:t>
            </a: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, the user is redirected to the main page of the application.</a:t>
            </a:r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5B547FE6-7717-D649-B8E9-C858923F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7ED84179-5909-204A-8C7F-F55ACCF76298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00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Explore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824" y="1052945"/>
            <a:ext cx="5694218" cy="56942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D95805-FFC3-2248-AC30-5701DA070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809E197-2157-3B4B-9001-C455DA0A19CE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5985246-A01E-7A4F-A2BA-FADF2D33B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3B4DC7C-BC05-0F42-90AA-A427D34310F1}"/>
              </a:ext>
            </a:extLst>
          </p:cNvPr>
          <p:cNvSpPr/>
          <p:nvPr/>
        </p:nvSpPr>
        <p:spPr>
          <a:xfrm>
            <a:off x="4244208" y="1955892"/>
            <a:ext cx="5158800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Explore:</a:t>
            </a: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Recently listened songs</a:t>
            </a:r>
            <a:endParaRPr lang="en-US" sz="1200" dirty="0">
              <a:solidFill>
                <a:schemeClr val="tx2"/>
              </a:solidFill>
              <a:ea typeface="Raleway"/>
              <a:cs typeface="Raleway"/>
              <a:sym typeface="Raleway"/>
            </a:endParaRP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Related songs per genre</a:t>
            </a:r>
          </a:p>
        </p:txBody>
      </p:sp>
    </p:spTree>
    <p:extLst>
      <p:ext uri="{BB962C8B-B14F-4D97-AF65-F5344CB8AC3E}">
        <p14:creationId xmlns:p14="http://schemas.microsoft.com/office/powerpoint/2010/main" val="84431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Trending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3EE487-BE59-EA4F-ABE9-EEC20651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F399DCF-FD99-1E4C-991F-A8CCA107C792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863647-98EF-9844-8BAA-CC5AE98DA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328CEB3-F016-F542-AC5B-C7341BE41A0B}"/>
              </a:ext>
            </a:extLst>
          </p:cNvPr>
          <p:cNvSpPr/>
          <p:nvPr/>
        </p:nvSpPr>
        <p:spPr>
          <a:xfrm>
            <a:off x="3932856" y="1447490"/>
            <a:ext cx="5158800" cy="267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Trending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obtained by: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Record Sales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Radio Broadcast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Downloads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:</a:t>
            </a:r>
          </a:p>
          <a:p>
            <a:pPr marL="1257300" lvl="2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Single song</a:t>
            </a:r>
          </a:p>
          <a:p>
            <a:pPr marL="1257300" lvl="2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7989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Search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78F7DF-7C27-764F-9EF7-B78C85460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BC1F6E8E-E1E4-F443-B8DE-D7A16DE00971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5EAD05-D8D5-A349-9A0C-3B305931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A12B982-6399-3E41-B29A-98B9A9198ECE}"/>
              </a:ext>
            </a:extLst>
          </p:cNvPr>
          <p:cNvSpPr/>
          <p:nvPr/>
        </p:nvSpPr>
        <p:spPr>
          <a:xfrm>
            <a:off x="4078184" y="1855192"/>
            <a:ext cx="5477841" cy="1981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Search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1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(Deezer API):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Results by Ranking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Play a Song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Download a Song</a:t>
            </a:r>
          </a:p>
        </p:txBody>
      </p:sp>
    </p:spTree>
    <p:extLst>
      <p:ext uri="{BB962C8B-B14F-4D97-AF65-F5344CB8AC3E}">
        <p14:creationId xmlns:p14="http://schemas.microsoft.com/office/powerpoint/2010/main" val="446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Library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16461E1-AF2D-134A-B177-B01914195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7AA27DA-D6DA-AA4B-ABD8-8FA026B5E266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BBED36-9A28-364F-8349-E2C064190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C176866-2B79-5E44-B207-9CC044DA4802}"/>
              </a:ext>
            </a:extLst>
          </p:cNvPr>
          <p:cNvSpPr/>
          <p:nvPr/>
        </p:nvSpPr>
        <p:spPr>
          <a:xfrm>
            <a:off x="4004092" y="1356102"/>
            <a:ext cx="5158800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Library</a:t>
            </a: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Shows</a:t>
            </a:r>
            <a:endParaRPr lang="en-US" sz="17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Name of the song</a:t>
            </a: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Image of the album</a:t>
            </a: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User action</a:t>
            </a: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Play </a:t>
            </a: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8687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id="{466B4D44-F46B-1C42-8B95-79413FCD4D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r="12809"/>
          <a:stretch/>
        </p:blipFill>
        <p:spPr>
          <a:xfrm>
            <a:off x="603632" y="1496019"/>
            <a:ext cx="3600000" cy="3600000"/>
          </a:xfrm>
        </p:spPr>
      </p:pic>
      <p:grpSp>
        <p:nvGrpSpPr>
          <p:cNvPr id="9" name="Group 8"/>
          <p:cNvGrpSpPr/>
          <p:nvPr/>
        </p:nvGrpSpPr>
        <p:grpSpPr>
          <a:xfrm>
            <a:off x="4825437" y="1723545"/>
            <a:ext cx="3232227" cy="307777"/>
            <a:chOff x="4472113" y="319593"/>
            <a:chExt cx="3232227" cy="30777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4945126" y="360666"/>
              <a:ext cx="22862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Describing our Team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4825437" y="2140423"/>
            <a:ext cx="61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Our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Team</a:t>
            </a:r>
          </a:p>
        </p:txBody>
      </p:sp>
      <p:grpSp>
        <p:nvGrpSpPr>
          <p:cNvPr id="17" name="Group 16"/>
          <p:cNvGrpSpPr/>
          <p:nvPr/>
        </p:nvGrpSpPr>
        <p:grpSpPr>
          <a:xfrm rot="2700000">
            <a:off x="1946432" y="1025328"/>
            <a:ext cx="914400" cy="91440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2175033" y="1267419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14">
            <a:extLst>
              <a:ext uri="{FF2B5EF4-FFF2-40B4-BE49-F238E27FC236}">
                <a16:creationId xmlns:a16="http://schemas.microsoft.com/office/drawing/2014/main" id="{5A51611F-F87F-AA48-802D-55F2300C5A80}"/>
              </a:ext>
            </a:extLst>
          </p:cNvPr>
          <p:cNvSpPr txBox="1"/>
          <p:nvPr/>
        </p:nvSpPr>
        <p:spPr>
          <a:xfrm>
            <a:off x="4819521" y="2863470"/>
            <a:ext cx="6132848" cy="1540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Luca Tomei		1759275</a:t>
            </a:r>
          </a:p>
          <a:p>
            <a:pPr>
              <a:lnSpc>
                <a:spcPct val="130000"/>
              </a:lnSpc>
            </a:pPr>
            <a:endParaRPr lang="en-US" sz="700" dirty="0">
              <a:solidFill>
                <a:schemeClr val="tx2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Danilo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Marzilli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		1878501</a:t>
            </a:r>
          </a:p>
          <a:p>
            <a:pPr>
              <a:lnSpc>
                <a:spcPct val="130000"/>
              </a:lnSpc>
            </a:pPr>
            <a:endParaRPr lang="en-US" sz="700" dirty="0">
              <a:solidFill>
                <a:schemeClr val="tx2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Giovanni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Trinca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		1542534</a:t>
            </a:r>
          </a:p>
        </p:txBody>
      </p:sp>
    </p:spTree>
    <p:extLst>
      <p:ext uri="{BB962C8B-B14F-4D97-AF65-F5344CB8AC3E}">
        <p14:creationId xmlns:p14="http://schemas.microsoft.com/office/powerpoint/2010/main" val="25633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Player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4B78EE7-8761-8941-897D-EFC5A50C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3803A97-C565-7043-B5D0-E98AAECE33B9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629174A-4DF5-9141-99D9-AC8AF63B7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4876F56-9C1A-4948-9E93-02D5A1AEA171}"/>
              </a:ext>
            </a:extLst>
          </p:cNvPr>
          <p:cNvSpPr/>
          <p:nvPr/>
        </p:nvSpPr>
        <p:spPr>
          <a:xfrm>
            <a:off x="4643189" y="1493754"/>
            <a:ext cx="515880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Our player shows the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music currently playing 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accompanying the listening showing: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The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of the album, the song, the author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Cover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picture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Play/pause, next, previous, shuffle, repeat one, repeat all, volume slider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buttons</a:t>
            </a:r>
          </a:p>
        </p:txBody>
      </p:sp>
    </p:spTree>
    <p:extLst>
      <p:ext uri="{BB962C8B-B14F-4D97-AF65-F5344CB8AC3E}">
        <p14:creationId xmlns:p14="http://schemas.microsoft.com/office/powerpoint/2010/main" val="6245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Settings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EE586CD-3750-DF45-8EC8-A41295167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39DF3D7-D59B-5144-9E24-CC4AB9B7076D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AB6879-821C-AB4A-AE82-37F675245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CEF73C4-C038-B941-BBC7-9D31E02CA92B}"/>
              </a:ext>
            </a:extLst>
          </p:cNvPr>
          <p:cNvSpPr/>
          <p:nvPr/>
        </p:nvSpPr>
        <p:spPr>
          <a:xfrm>
            <a:off x="4643189" y="1395432"/>
            <a:ext cx="5158800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Settings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: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Verify what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version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are you using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See app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information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via Twitter or Website or email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Clear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Data Cache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Share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our application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Rate us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on AppStore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12833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photo-1422405153578-4bd676b19036.jpe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0" name="Rectangle 49"/>
          <p:cNvSpPr>
            <a:spLocks noChangeAspect="1"/>
          </p:cNvSpPr>
          <p:nvPr/>
        </p:nvSpPr>
        <p:spPr>
          <a:xfrm>
            <a:off x="1588" y="0"/>
            <a:ext cx="1219996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 dirty="0">
              <a:latin typeface="Lato Light"/>
            </a:endParaRPr>
          </a:p>
        </p:txBody>
      </p:sp>
      <p:sp>
        <p:nvSpPr>
          <p:cNvPr id="58" name="Subtitle 21"/>
          <p:cNvSpPr txBox="1">
            <a:spLocks/>
          </p:cNvSpPr>
          <p:nvPr/>
        </p:nvSpPr>
        <p:spPr>
          <a:xfrm>
            <a:off x="1510262" y="5728734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Responsive Design.</a:t>
            </a:r>
          </a:p>
        </p:txBody>
      </p:sp>
      <p:sp>
        <p:nvSpPr>
          <p:cNvPr id="62" name="Freeform 1"/>
          <p:cNvSpPr>
            <a:spLocks noChangeArrowheads="1"/>
          </p:cNvSpPr>
          <p:nvPr/>
        </p:nvSpPr>
        <p:spPr bwMode="auto">
          <a:xfrm>
            <a:off x="1604788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3" name="Freeform 2"/>
          <p:cNvSpPr>
            <a:spLocks noChangeArrowheads="1"/>
          </p:cNvSpPr>
          <p:nvPr/>
        </p:nvSpPr>
        <p:spPr bwMode="auto">
          <a:xfrm>
            <a:off x="2116006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4" name="Freeform 1"/>
          <p:cNvSpPr>
            <a:spLocks noChangeArrowheads="1"/>
          </p:cNvSpPr>
          <p:nvPr/>
        </p:nvSpPr>
        <p:spPr bwMode="auto">
          <a:xfrm>
            <a:off x="3122040" y="2345711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5" name="Freeform 2"/>
          <p:cNvSpPr>
            <a:spLocks noChangeArrowheads="1"/>
          </p:cNvSpPr>
          <p:nvPr/>
        </p:nvSpPr>
        <p:spPr bwMode="auto">
          <a:xfrm>
            <a:off x="3633259" y="2809493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6" name="Freeform 1"/>
          <p:cNvSpPr>
            <a:spLocks noChangeArrowheads="1"/>
          </p:cNvSpPr>
          <p:nvPr/>
        </p:nvSpPr>
        <p:spPr bwMode="auto">
          <a:xfrm>
            <a:off x="4662107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8" name="Freeform 2"/>
          <p:cNvSpPr>
            <a:spLocks noChangeArrowheads="1"/>
          </p:cNvSpPr>
          <p:nvPr/>
        </p:nvSpPr>
        <p:spPr bwMode="auto">
          <a:xfrm>
            <a:off x="5173324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9" name="Freeform 1"/>
          <p:cNvSpPr>
            <a:spLocks noChangeArrowheads="1"/>
          </p:cNvSpPr>
          <p:nvPr/>
        </p:nvSpPr>
        <p:spPr bwMode="auto">
          <a:xfrm>
            <a:off x="6202174" y="2345711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0" name="Freeform 2"/>
          <p:cNvSpPr>
            <a:spLocks noChangeArrowheads="1"/>
          </p:cNvSpPr>
          <p:nvPr/>
        </p:nvSpPr>
        <p:spPr bwMode="auto">
          <a:xfrm>
            <a:off x="6713393" y="2809493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1" name="Freeform 1"/>
          <p:cNvSpPr>
            <a:spLocks noChangeArrowheads="1"/>
          </p:cNvSpPr>
          <p:nvPr/>
        </p:nvSpPr>
        <p:spPr bwMode="auto">
          <a:xfrm>
            <a:off x="7769782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2" name="Freeform 2"/>
          <p:cNvSpPr>
            <a:spLocks noChangeArrowheads="1"/>
          </p:cNvSpPr>
          <p:nvPr/>
        </p:nvSpPr>
        <p:spPr bwMode="auto">
          <a:xfrm>
            <a:off x="8281003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3" name="Freeform 1"/>
          <p:cNvSpPr>
            <a:spLocks noChangeArrowheads="1"/>
          </p:cNvSpPr>
          <p:nvPr/>
        </p:nvSpPr>
        <p:spPr bwMode="auto">
          <a:xfrm>
            <a:off x="9340888" y="2293875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4" name="Freeform 2"/>
          <p:cNvSpPr>
            <a:spLocks noChangeArrowheads="1"/>
          </p:cNvSpPr>
          <p:nvPr/>
        </p:nvSpPr>
        <p:spPr bwMode="auto">
          <a:xfrm>
            <a:off x="9852105" y="2757656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5" name="Freeform 3"/>
          <p:cNvSpPr>
            <a:spLocks noChangeArrowheads="1"/>
          </p:cNvSpPr>
          <p:nvPr/>
        </p:nvSpPr>
        <p:spPr bwMode="auto">
          <a:xfrm>
            <a:off x="1997098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6" name="Freeform 3"/>
          <p:cNvSpPr>
            <a:spLocks noChangeArrowheads="1"/>
          </p:cNvSpPr>
          <p:nvPr/>
        </p:nvSpPr>
        <p:spPr bwMode="auto">
          <a:xfrm>
            <a:off x="3514355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7" name="Freeform 3"/>
          <p:cNvSpPr>
            <a:spLocks noChangeArrowheads="1"/>
          </p:cNvSpPr>
          <p:nvPr/>
        </p:nvSpPr>
        <p:spPr bwMode="auto">
          <a:xfrm>
            <a:off x="5034801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8" name="Freeform 3"/>
          <p:cNvSpPr>
            <a:spLocks noChangeArrowheads="1"/>
          </p:cNvSpPr>
          <p:nvPr/>
        </p:nvSpPr>
        <p:spPr bwMode="auto">
          <a:xfrm>
            <a:off x="8156754" y="5046419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2173045" y="3310290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93" name="Straight Connector 92"/>
          <p:cNvCxnSpPr/>
          <p:nvPr/>
        </p:nvCxnSpPr>
        <p:spPr>
          <a:xfrm flipV="1">
            <a:off x="2232066" y="3431770"/>
            <a:ext cx="0" cy="1603241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235908" y="3302351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17" name="Straight Connector 116"/>
          <p:cNvCxnSpPr/>
          <p:nvPr/>
        </p:nvCxnSpPr>
        <p:spPr>
          <a:xfrm flipV="1">
            <a:off x="5284631" y="3423834"/>
            <a:ext cx="0" cy="161117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8337712" y="3294418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27" name="Straight Connector 126"/>
          <p:cNvCxnSpPr/>
          <p:nvPr/>
        </p:nvCxnSpPr>
        <p:spPr>
          <a:xfrm flipV="1">
            <a:off x="8396734" y="3415897"/>
            <a:ext cx="0" cy="1619253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3690618" y="4129198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29" name="Straight Connector 128"/>
          <p:cNvCxnSpPr/>
          <p:nvPr/>
        </p:nvCxnSpPr>
        <p:spPr>
          <a:xfrm flipV="1">
            <a:off x="3749640" y="4250675"/>
            <a:ext cx="0" cy="7957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765207" y="4132673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31" name="Straight Connector 130"/>
          <p:cNvCxnSpPr/>
          <p:nvPr/>
        </p:nvCxnSpPr>
        <p:spPr>
          <a:xfrm flipV="1">
            <a:off x="6824230" y="4254150"/>
            <a:ext cx="0" cy="780861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9900145" y="4137893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33" name="Straight Connector 132"/>
          <p:cNvCxnSpPr/>
          <p:nvPr/>
        </p:nvCxnSpPr>
        <p:spPr>
          <a:xfrm flipV="1">
            <a:off x="9959166" y="4259368"/>
            <a:ext cx="0" cy="775640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3"/>
          <p:cNvSpPr>
            <a:spLocks noChangeArrowheads="1"/>
          </p:cNvSpPr>
          <p:nvPr/>
        </p:nvSpPr>
        <p:spPr bwMode="auto">
          <a:xfrm>
            <a:off x="9718969" y="5035147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5" name="Freeform 3"/>
          <p:cNvSpPr>
            <a:spLocks noChangeArrowheads="1"/>
          </p:cNvSpPr>
          <p:nvPr/>
        </p:nvSpPr>
        <p:spPr bwMode="auto">
          <a:xfrm>
            <a:off x="6582460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6" name="Subtitle 21"/>
          <p:cNvSpPr txBox="1">
            <a:spLocks/>
          </p:cNvSpPr>
          <p:nvPr/>
        </p:nvSpPr>
        <p:spPr>
          <a:xfrm>
            <a:off x="3027836" y="572730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Auth. 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Service.</a:t>
            </a:r>
          </a:p>
        </p:txBody>
      </p:sp>
      <p:sp>
        <p:nvSpPr>
          <p:cNvPr id="137" name="Subtitle 21"/>
          <p:cNvSpPr txBox="1">
            <a:spLocks/>
          </p:cNvSpPr>
          <p:nvPr/>
        </p:nvSpPr>
        <p:spPr>
          <a:xfrm>
            <a:off x="4554081" y="5734593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Multi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Thread.</a:t>
            </a:r>
          </a:p>
        </p:txBody>
      </p:sp>
      <p:sp>
        <p:nvSpPr>
          <p:cNvPr id="138" name="Subtitle 21"/>
          <p:cNvSpPr txBox="1">
            <a:spLocks/>
          </p:cNvSpPr>
          <p:nvPr/>
        </p:nvSpPr>
        <p:spPr>
          <a:xfrm>
            <a:off x="6102350" y="573365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External</a:t>
            </a:r>
          </a:p>
          <a:p>
            <a:pPr algn="ctr">
              <a:spcBef>
                <a:spcPts val="100"/>
              </a:spcBef>
            </a:pPr>
            <a:r>
              <a:rPr lang="en-US" sz="1600" dirty="0" err="1">
                <a:solidFill>
                  <a:schemeClr val="accent2"/>
                </a:solidFill>
                <a:latin typeface="Lato Light"/>
                <a:cs typeface="Lato Light"/>
              </a:rPr>
              <a:t>WebAPI</a:t>
            </a: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.</a:t>
            </a:r>
          </a:p>
        </p:txBody>
      </p:sp>
      <p:sp>
        <p:nvSpPr>
          <p:cNvPr id="139" name="Subtitle 21"/>
          <p:cNvSpPr txBox="1">
            <a:spLocks/>
          </p:cNvSpPr>
          <p:nvPr/>
        </p:nvSpPr>
        <p:spPr>
          <a:xfrm>
            <a:off x="7674930" y="572730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Storage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Service.</a:t>
            </a:r>
          </a:p>
        </p:txBody>
      </p:sp>
      <p:sp>
        <p:nvSpPr>
          <p:cNvPr id="140" name="Subtitle 21"/>
          <p:cNvSpPr txBox="1">
            <a:spLocks/>
          </p:cNvSpPr>
          <p:nvPr/>
        </p:nvSpPr>
        <p:spPr>
          <a:xfrm>
            <a:off x="9239312" y="5734593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Personal Backend.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3192499" y="241509"/>
            <a:ext cx="5827593" cy="1039544"/>
            <a:chOff x="6361236" y="483017"/>
            <a:chExt cx="11655185" cy="2079087"/>
          </a:xfrm>
        </p:grpSpPr>
        <p:sp>
          <p:nvSpPr>
            <p:cNvPr id="87" name="TextBox 86"/>
            <p:cNvSpPr txBox="1"/>
            <p:nvPr/>
          </p:nvSpPr>
          <p:spPr>
            <a:xfrm>
              <a:off x="8801656" y="483017"/>
              <a:ext cx="6733217" cy="1446533"/>
            </a:xfrm>
            <a:prstGeom prst="rect">
              <a:avLst/>
            </a:prstGeom>
            <a:noFill/>
          </p:spPr>
          <p:txBody>
            <a:bodyPr wrap="none" lIns="45711" tIns="22856" rIns="45711" bIns="22856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2"/>
                  </a:solidFill>
                  <a:latin typeface="Titillium" panose="00000500000000000000" pitchFamily="50" charset="0"/>
                </a:rPr>
                <a:t>Requirements</a:t>
              </a:r>
              <a:endParaRPr lang="id-ID" sz="4400" b="1" dirty="0">
                <a:solidFill>
                  <a:schemeClr val="accent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8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>
                  <a:solidFill>
                    <a:schemeClr val="bg1"/>
                  </a:solidFill>
                  <a:latin typeface="Lato Light"/>
                  <a:cs typeface="Lato Light"/>
                </a:rPr>
                <a:t>What we </a:t>
              </a:r>
              <a:r>
                <a:rPr lang="en-US" sz="1550" dirty="0">
                  <a:solidFill>
                    <a:schemeClr val="accent1"/>
                  </a:solidFill>
                  <a:latin typeface="Lato Light"/>
                  <a:cs typeface="Lato Light"/>
                </a:rPr>
                <a:t>achieved</a:t>
              </a:r>
            </a:p>
          </p:txBody>
        </p:sp>
      </p:grpSp>
      <p:pic>
        <p:nvPicPr>
          <p:cNvPr id="52" name="Immagine 51">
            <a:extLst>
              <a:ext uri="{FF2B5EF4-FFF2-40B4-BE49-F238E27FC236}">
                <a16:creationId xmlns:a16="http://schemas.microsoft.com/office/drawing/2014/main" id="{ED0C6303-F8D7-984A-9858-D825FEA40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07CCCDE-F468-2D46-9E1D-49AFAB7AE934}"/>
              </a:ext>
            </a:extLst>
          </p:cNvPr>
          <p:cNvSpPr/>
          <p:nvPr/>
        </p:nvSpPr>
        <p:spPr>
          <a:xfrm>
            <a:off x="811069" y="6488668"/>
            <a:ext cx="1284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Conclusion.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02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egnaposto immagine 31">
            <a:extLst>
              <a:ext uri="{FF2B5EF4-FFF2-40B4-BE49-F238E27FC236}">
                <a16:creationId xmlns:a16="http://schemas.microsoft.com/office/drawing/2014/main" id="{BA5B6122-FDB9-5345-AE0A-F1F266513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r="7754"/>
          <a:stretch>
            <a:fillRect/>
          </a:stretch>
        </p:blipFill>
        <p:spPr/>
      </p:pic>
      <p:grpSp>
        <p:nvGrpSpPr>
          <p:cNvPr id="4" name="Group 3"/>
          <p:cNvGrpSpPr/>
          <p:nvPr/>
        </p:nvGrpSpPr>
        <p:grpSpPr>
          <a:xfrm rot="2700000">
            <a:off x="7003409" y="1166864"/>
            <a:ext cx="457200" cy="457200"/>
            <a:chOff x="2358572" y="1016001"/>
            <a:chExt cx="856342" cy="856342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2700000">
            <a:off x="9777023" y="4741667"/>
            <a:ext cx="1280160" cy="1280160"/>
            <a:chOff x="2358572" y="1016001"/>
            <a:chExt cx="856342" cy="856342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336" y="3019476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Future Works.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6765" y="3745457"/>
            <a:ext cx="3728556" cy="258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A possible extension of the application is to </a:t>
            </a:r>
            <a:r>
              <a:rPr lang="en-US" dirty="0">
                <a:solidFill>
                  <a:schemeClr val="accent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support dynamic playlists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and self-created suggestions based on the musical preferences of the individual user through the use of the data saved on the Firebase Realtime Database.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44930" y="2497394"/>
            <a:ext cx="3232227" cy="307777"/>
            <a:chOff x="4472113" y="319593"/>
            <a:chExt cx="3232227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374729" y="360666"/>
              <a:ext cx="14269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WHAT NEXT?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rot="2700000">
            <a:off x="-605451" y="620971"/>
            <a:ext cx="1554480" cy="1554480"/>
            <a:chOff x="2358572" y="1016001"/>
            <a:chExt cx="856342" cy="856342"/>
          </a:xfrm>
          <a:effectLst/>
        </p:grpSpPr>
        <p:cxnSp>
          <p:nvCxnSpPr>
            <p:cNvPr id="17" name="Straight Connector 1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-1202006" y="867523"/>
            <a:ext cx="2743200" cy="27432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47642" y="2502101"/>
            <a:ext cx="640080" cy="640080"/>
            <a:chOff x="2358572" y="1016001"/>
            <a:chExt cx="856342" cy="856342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598128" y="776618"/>
            <a:ext cx="914400" cy="914400"/>
            <a:chOff x="2358572" y="1016001"/>
            <a:chExt cx="856342" cy="856342"/>
          </a:xfrm>
          <a:effectLst/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F1B4431F-D6FD-9845-9D25-8B1F3A39D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6" name="Rettangolo 35">
            <a:extLst>
              <a:ext uri="{FF2B5EF4-FFF2-40B4-BE49-F238E27FC236}">
                <a16:creationId xmlns:a16="http://schemas.microsoft.com/office/drawing/2014/main" id="{5FAD7D60-61C4-5742-92B6-80ABF0FC7DCA}"/>
              </a:ext>
            </a:extLst>
          </p:cNvPr>
          <p:cNvSpPr/>
          <p:nvPr/>
        </p:nvSpPr>
        <p:spPr>
          <a:xfrm>
            <a:off x="811069" y="6488668"/>
            <a:ext cx="1442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Future Work.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46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-1" y="-1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029574" y="973954"/>
            <a:ext cx="6132848" cy="973830"/>
            <a:chOff x="3569959" y="811072"/>
            <a:chExt cx="6132848" cy="973830"/>
          </a:xfrm>
        </p:grpSpPr>
        <p:sp>
          <p:nvSpPr>
            <p:cNvPr id="33" name="TextBox 32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/>
                  </a:solidFill>
                  <a:latin typeface="Titillium" panose="00000500000000000000" pitchFamily="50" charset="0"/>
                </a:rPr>
                <a:t>Thank You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020269" y="811072"/>
              <a:ext cx="3232227" cy="307777"/>
              <a:chOff x="4472113" y="319593"/>
              <a:chExt cx="3232227" cy="3077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035701" y="360666"/>
                <a:ext cx="210506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solidFill>
                      <a:schemeClr val="bg1"/>
                    </a:solidFill>
                    <a:latin typeface="+mj-lt"/>
                  </a:rPr>
                  <a:t>For your attention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" name="Segnaposto immagine 33">
            <a:extLst>
              <a:ext uri="{FF2B5EF4-FFF2-40B4-BE49-F238E27FC236}">
                <a16:creationId xmlns:a16="http://schemas.microsoft.com/office/drawing/2014/main" id="{DEA6B7E9-07E9-794B-97C0-41D2D32A2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21429"/>
          <a:stretch>
            <a:fillRect/>
          </a:stretch>
        </p:blipFill>
        <p:spPr>
          <a:xfrm>
            <a:off x="5225814" y="3009157"/>
            <a:ext cx="1657531" cy="2899954"/>
          </a:xfrm>
          <a:prstGeom prst="rect">
            <a:avLst/>
          </a:prstGeom>
        </p:spPr>
      </p:pic>
      <p:pic>
        <p:nvPicPr>
          <p:cNvPr id="106" name="Segnaposto immagine 31">
            <a:extLst>
              <a:ext uri="{FF2B5EF4-FFF2-40B4-BE49-F238E27FC236}">
                <a16:creationId xmlns:a16="http://schemas.microsoft.com/office/drawing/2014/main" id="{4F076E25-C361-DC4F-9A38-462ABB47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21429"/>
          <a:stretch>
            <a:fillRect/>
          </a:stretch>
        </p:blipFill>
        <p:spPr>
          <a:xfrm>
            <a:off x="3568283" y="2203614"/>
            <a:ext cx="1657531" cy="2899954"/>
          </a:xfrm>
          <a:prstGeom prst="rect">
            <a:avLst/>
          </a:prstGeom>
        </p:spPr>
      </p:pic>
      <p:cxnSp>
        <p:nvCxnSpPr>
          <p:cNvPr id="107" name="Straight Connector 8">
            <a:extLst>
              <a:ext uri="{FF2B5EF4-FFF2-40B4-BE49-F238E27FC236}">
                <a16:creationId xmlns:a16="http://schemas.microsoft.com/office/drawing/2014/main" id="{2EB66464-DBE2-674D-9536-63E5C3FA6287}"/>
              </a:ext>
            </a:extLst>
          </p:cNvPr>
          <p:cNvCxnSpPr>
            <a:cxnSpLocks/>
          </p:cNvCxnSpPr>
          <p:nvPr/>
        </p:nvCxnSpPr>
        <p:spPr>
          <a:xfrm flipH="1">
            <a:off x="4617603" y="3009157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9">
            <a:extLst>
              <a:ext uri="{FF2B5EF4-FFF2-40B4-BE49-F238E27FC236}">
                <a16:creationId xmlns:a16="http://schemas.microsoft.com/office/drawing/2014/main" id="{B1C669AD-3C3A-CC42-9309-26306B30BA20}"/>
              </a:ext>
            </a:extLst>
          </p:cNvPr>
          <p:cNvCxnSpPr>
            <a:cxnSpLocks/>
          </p:cNvCxnSpPr>
          <p:nvPr/>
        </p:nvCxnSpPr>
        <p:spPr>
          <a:xfrm flipH="1">
            <a:off x="6293623" y="5105913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3">
            <a:extLst>
              <a:ext uri="{FF2B5EF4-FFF2-40B4-BE49-F238E27FC236}">
                <a16:creationId xmlns:a16="http://schemas.microsoft.com/office/drawing/2014/main" id="{AA90437A-2597-4E4E-AED8-09EDAA0AE895}"/>
              </a:ext>
            </a:extLst>
          </p:cNvPr>
          <p:cNvGrpSpPr/>
          <p:nvPr/>
        </p:nvGrpSpPr>
        <p:grpSpPr>
          <a:xfrm rot="2700000">
            <a:off x="4913446" y="3717556"/>
            <a:ext cx="640080" cy="640080"/>
            <a:chOff x="2358572" y="1016001"/>
            <a:chExt cx="856342" cy="856342"/>
          </a:xfrm>
          <a:effectLst/>
        </p:grpSpPr>
        <p:cxnSp>
          <p:nvCxnSpPr>
            <p:cNvPr id="110" name="Straight Connector 14">
              <a:extLst>
                <a:ext uri="{FF2B5EF4-FFF2-40B4-BE49-F238E27FC236}">
                  <a16:creationId xmlns:a16="http://schemas.microsoft.com/office/drawing/2014/main" id="{76C3B729-232C-6F4B-9167-3EB8ED38A7CE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5">
              <a:extLst>
                <a:ext uri="{FF2B5EF4-FFF2-40B4-BE49-F238E27FC236}">
                  <a16:creationId xmlns:a16="http://schemas.microsoft.com/office/drawing/2014/main" id="{EE475AE2-9CE6-414A-86C3-180A1811E8E2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6">
            <a:extLst>
              <a:ext uri="{FF2B5EF4-FFF2-40B4-BE49-F238E27FC236}">
                <a16:creationId xmlns:a16="http://schemas.microsoft.com/office/drawing/2014/main" id="{4CF3FDC8-9A98-9A4C-9CBC-A9E90FD21CE6}"/>
              </a:ext>
            </a:extLst>
          </p:cNvPr>
          <p:cNvGrpSpPr/>
          <p:nvPr/>
        </p:nvGrpSpPr>
        <p:grpSpPr>
          <a:xfrm rot="2700000">
            <a:off x="6563304" y="3732899"/>
            <a:ext cx="640080" cy="640080"/>
            <a:chOff x="2358572" y="1016001"/>
            <a:chExt cx="856342" cy="856342"/>
          </a:xfrm>
          <a:effectLst/>
        </p:grpSpPr>
        <p:cxnSp>
          <p:nvCxnSpPr>
            <p:cNvPr id="113" name="Straight Connector 17">
              <a:extLst>
                <a:ext uri="{FF2B5EF4-FFF2-40B4-BE49-F238E27FC236}">
                  <a16:creationId xmlns:a16="http://schemas.microsoft.com/office/drawing/2014/main" id="{00F2D2E0-69A8-694B-96F2-B3855BBC148D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8">
              <a:extLst>
                <a:ext uri="{FF2B5EF4-FFF2-40B4-BE49-F238E27FC236}">
                  <a16:creationId xmlns:a16="http://schemas.microsoft.com/office/drawing/2014/main" id="{549FCC9D-E4CD-3741-BF70-A922100F1ADE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Connector 19">
            <a:extLst>
              <a:ext uri="{FF2B5EF4-FFF2-40B4-BE49-F238E27FC236}">
                <a16:creationId xmlns:a16="http://schemas.microsoft.com/office/drawing/2014/main" id="{D954FA27-2797-6F42-9C3A-EC210BB78ACF}"/>
              </a:ext>
            </a:extLst>
          </p:cNvPr>
          <p:cNvCxnSpPr>
            <a:cxnSpLocks/>
          </p:cNvCxnSpPr>
          <p:nvPr/>
        </p:nvCxnSpPr>
        <p:spPr>
          <a:xfrm rot="5400000" flipH="1">
            <a:off x="4756914" y="2624178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20">
            <a:extLst>
              <a:ext uri="{FF2B5EF4-FFF2-40B4-BE49-F238E27FC236}">
                <a16:creationId xmlns:a16="http://schemas.microsoft.com/office/drawing/2014/main" id="{32719032-92A3-E940-B37C-36746BB95912}"/>
              </a:ext>
            </a:extLst>
          </p:cNvPr>
          <p:cNvCxnSpPr>
            <a:cxnSpLocks/>
          </p:cNvCxnSpPr>
          <p:nvPr/>
        </p:nvCxnSpPr>
        <p:spPr>
          <a:xfrm rot="5400000" flipH="1">
            <a:off x="6308965" y="5421304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Segnaposto immagine 35">
            <a:extLst>
              <a:ext uri="{FF2B5EF4-FFF2-40B4-BE49-F238E27FC236}">
                <a16:creationId xmlns:a16="http://schemas.microsoft.com/office/drawing/2014/main" id="{471BA0A6-66CD-7342-842B-332A258AD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1" r="21401"/>
          <a:stretch>
            <a:fillRect/>
          </a:stretch>
        </p:blipFill>
        <p:spPr>
          <a:xfrm>
            <a:off x="6883345" y="2203614"/>
            <a:ext cx="1657531" cy="2899954"/>
          </a:xfrm>
          <a:prstGeom prst="rect">
            <a:avLst/>
          </a:prstGeom>
        </p:spPr>
      </p:pic>
      <p:pic>
        <p:nvPicPr>
          <p:cNvPr id="9" name="Immagine 8">
            <a:hlinkClick r:id="rId6"/>
            <a:extLst>
              <a:ext uri="{FF2B5EF4-FFF2-40B4-BE49-F238E27FC236}">
                <a16:creationId xmlns:a16="http://schemas.microsoft.com/office/drawing/2014/main" id="{913C39D9-7FD4-6546-96CB-1D71A90D0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6" y="5083968"/>
            <a:ext cx="910287" cy="91028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C77297A-BC05-FD40-AE64-5702A3A5B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95" y="5091907"/>
            <a:ext cx="902348" cy="9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1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60778" y="1740970"/>
            <a:ext cx="40427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OUTLINE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OF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accent2"/>
                </a:solidFill>
                <a:latin typeface="+mj-lt"/>
              </a:rPr>
              <a:t>TALK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15">
            <a:extLst>
              <a:ext uri="{FF2B5EF4-FFF2-40B4-BE49-F238E27FC236}">
                <a16:creationId xmlns:a16="http://schemas.microsoft.com/office/drawing/2014/main" id="{D617EEEE-8CD2-1E4E-AE8E-0B1D7E58E758}"/>
              </a:ext>
            </a:extLst>
          </p:cNvPr>
          <p:cNvGrpSpPr/>
          <p:nvPr/>
        </p:nvGrpSpPr>
        <p:grpSpPr>
          <a:xfrm>
            <a:off x="7435592" y="193800"/>
            <a:ext cx="3756065" cy="822960"/>
            <a:chOff x="7223860" y="1309772"/>
            <a:chExt cx="3756065" cy="822960"/>
          </a:xfrm>
        </p:grpSpPr>
        <p:grpSp>
          <p:nvGrpSpPr>
            <p:cNvPr id="29" name="Group 14">
              <a:extLst>
                <a:ext uri="{FF2B5EF4-FFF2-40B4-BE49-F238E27FC236}">
                  <a16:creationId xmlns:a16="http://schemas.microsoft.com/office/drawing/2014/main" id="{754C012A-2CE6-5141-91EC-159CB19CC00C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1" name="Oval 9">
                <a:extLst>
                  <a:ext uri="{FF2B5EF4-FFF2-40B4-BE49-F238E27FC236}">
                    <a16:creationId xmlns:a16="http://schemas.microsoft.com/office/drawing/2014/main" id="{54864C10-43B8-8C4A-87E9-2EFB7905D2F9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10">
                <a:extLst>
                  <a:ext uri="{FF2B5EF4-FFF2-40B4-BE49-F238E27FC236}">
                    <a16:creationId xmlns:a16="http://schemas.microsoft.com/office/drawing/2014/main" id="{291D7694-6D8A-FB4A-8114-2E435A723DBA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3" name="Straight Connector 11">
                  <a:extLst>
                    <a:ext uri="{FF2B5EF4-FFF2-40B4-BE49-F238E27FC236}">
                      <a16:creationId xmlns:a16="http://schemas.microsoft.com/office/drawing/2014/main" id="{16BF30F5-F61D-4E45-92EA-87F961468A09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2">
                  <a:extLst>
                    <a:ext uri="{FF2B5EF4-FFF2-40B4-BE49-F238E27FC236}">
                      <a16:creationId xmlns:a16="http://schemas.microsoft.com/office/drawing/2014/main" id="{F83BDFBD-AA5B-464B-A2E7-BB9792DA1BA2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571BA71A-2215-0A4B-B539-D6B97FA4FC66}"/>
                </a:ext>
              </a:extLst>
            </p:cNvPr>
            <p:cNvSpPr txBox="1"/>
            <p:nvPr/>
          </p:nvSpPr>
          <p:spPr>
            <a:xfrm>
              <a:off x="8328982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Introduction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35" name="Group 16">
            <a:extLst>
              <a:ext uri="{FF2B5EF4-FFF2-40B4-BE49-F238E27FC236}">
                <a16:creationId xmlns:a16="http://schemas.microsoft.com/office/drawing/2014/main" id="{E2908D3B-05E4-C245-8E4E-E501F05A1B04}"/>
              </a:ext>
            </a:extLst>
          </p:cNvPr>
          <p:cNvGrpSpPr/>
          <p:nvPr/>
        </p:nvGrpSpPr>
        <p:grpSpPr>
          <a:xfrm>
            <a:off x="7435592" y="1246814"/>
            <a:ext cx="4018017" cy="822960"/>
            <a:chOff x="7223860" y="1309772"/>
            <a:chExt cx="4018017" cy="822960"/>
          </a:xfrm>
        </p:grpSpPr>
        <p:grpSp>
          <p:nvGrpSpPr>
            <p:cNvPr id="36" name="Group 17">
              <a:extLst>
                <a:ext uri="{FF2B5EF4-FFF2-40B4-BE49-F238E27FC236}">
                  <a16:creationId xmlns:a16="http://schemas.microsoft.com/office/drawing/2014/main" id="{B5FA653E-6C02-3B48-A468-9A03DF4066B6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8" name="Oval 19">
                <a:extLst>
                  <a:ext uri="{FF2B5EF4-FFF2-40B4-BE49-F238E27FC236}">
                    <a16:creationId xmlns:a16="http://schemas.microsoft.com/office/drawing/2014/main" id="{37DBBAC7-47CE-7D4E-9F3F-C1D738A029B4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9" name="Group 20">
                <a:extLst>
                  <a:ext uri="{FF2B5EF4-FFF2-40B4-BE49-F238E27FC236}">
                    <a16:creationId xmlns:a16="http://schemas.microsoft.com/office/drawing/2014/main" id="{EFAE62EA-3340-3B4F-9FC0-47568FAFA941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40" name="Straight Connector 21">
                  <a:extLst>
                    <a:ext uri="{FF2B5EF4-FFF2-40B4-BE49-F238E27FC236}">
                      <a16:creationId xmlns:a16="http://schemas.microsoft.com/office/drawing/2014/main" id="{2AD0953D-3529-FD4E-BDE1-333530F59494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22">
                  <a:extLst>
                    <a:ext uri="{FF2B5EF4-FFF2-40B4-BE49-F238E27FC236}">
                      <a16:creationId xmlns:a16="http://schemas.microsoft.com/office/drawing/2014/main" id="{F849754A-3DC6-5A4D-BB69-1BEF8737EAEE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0C88F9AD-0D55-484A-A2A2-FCDAC17E812C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Structure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26" name="Group 16">
            <a:extLst>
              <a:ext uri="{FF2B5EF4-FFF2-40B4-BE49-F238E27FC236}">
                <a16:creationId xmlns:a16="http://schemas.microsoft.com/office/drawing/2014/main" id="{308F749A-2BC6-C147-9F83-FC10184FFE6A}"/>
              </a:ext>
            </a:extLst>
          </p:cNvPr>
          <p:cNvGrpSpPr/>
          <p:nvPr/>
        </p:nvGrpSpPr>
        <p:grpSpPr>
          <a:xfrm>
            <a:off x="7435592" y="2299828"/>
            <a:ext cx="4018017" cy="822960"/>
            <a:chOff x="7223860" y="1309772"/>
            <a:chExt cx="4018017" cy="822960"/>
          </a:xfrm>
        </p:grpSpPr>
        <p:grpSp>
          <p:nvGrpSpPr>
            <p:cNvPr id="127" name="Group 17">
              <a:extLst>
                <a:ext uri="{FF2B5EF4-FFF2-40B4-BE49-F238E27FC236}">
                  <a16:creationId xmlns:a16="http://schemas.microsoft.com/office/drawing/2014/main" id="{DCFB22B1-53A8-BA4B-A7D3-93BA0FF4AE77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29" name="Oval 19">
                <a:extLst>
                  <a:ext uri="{FF2B5EF4-FFF2-40B4-BE49-F238E27FC236}">
                    <a16:creationId xmlns:a16="http://schemas.microsoft.com/office/drawing/2014/main" id="{1B2857F3-0BD9-E946-9267-AB8C9EBA126E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0" name="Group 20">
                <a:extLst>
                  <a:ext uri="{FF2B5EF4-FFF2-40B4-BE49-F238E27FC236}">
                    <a16:creationId xmlns:a16="http://schemas.microsoft.com/office/drawing/2014/main" id="{0A6B7E69-2C74-DD44-9805-1B1340419FC4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31" name="Straight Connector 21">
                  <a:extLst>
                    <a:ext uri="{FF2B5EF4-FFF2-40B4-BE49-F238E27FC236}">
                      <a16:creationId xmlns:a16="http://schemas.microsoft.com/office/drawing/2014/main" id="{FC83B062-6586-0F4F-8401-1A73C879F1A4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22">
                  <a:extLst>
                    <a:ext uri="{FF2B5EF4-FFF2-40B4-BE49-F238E27FC236}">
                      <a16:creationId xmlns:a16="http://schemas.microsoft.com/office/drawing/2014/main" id="{A0BF85F9-1B49-6D46-8E49-19E517FE9D74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TextBox 18">
              <a:extLst>
                <a:ext uri="{FF2B5EF4-FFF2-40B4-BE49-F238E27FC236}">
                  <a16:creationId xmlns:a16="http://schemas.microsoft.com/office/drawing/2014/main" id="{F30A0AB8-8DF0-894D-8077-C84442E0DDF3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Design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33" name="Group 15">
            <a:extLst>
              <a:ext uri="{FF2B5EF4-FFF2-40B4-BE49-F238E27FC236}">
                <a16:creationId xmlns:a16="http://schemas.microsoft.com/office/drawing/2014/main" id="{3B3B3EB3-64BC-1C4E-8827-2E7ADE5ABB74}"/>
              </a:ext>
            </a:extLst>
          </p:cNvPr>
          <p:cNvGrpSpPr/>
          <p:nvPr/>
        </p:nvGrpSpPr>
        <p:grpSpPr>
          <a:xfrm>
            <a:off x="7435592" y="3355882"/>
            <a:ext cx="3756065" cy="822960"/>
            <a:chOff x="7223860" y="1309772"/>
            <a:chExt cx="3756065" cy="822960"/>
          </a:xfrm>
        </p:grpSpPr>
        <p:grpSp>
          <p:nvGrpSpPr>
            <p:cNvPr id="134" name="Group 14">
              <a:extLst>
                <a:ext uri="{FF2B5EF4-FFF2-40B4-BE49-F238E27FC236}">
                  <a16:creationId xmlns:a16="http://schemas.microsoft.com/office/drawing/2014/main" id="{9929DFC0-E23E-9B4B-AF59-0BC8EFEA5C2F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36" name="Oval 9">
                <a:extLst>
                  <a:ext uri="{FF2B5EF4-FFF2-40B4-BE49-F238E27FC236}">
                    <a16:creationId xmlns:a16="http://schemas.microsoft.com/office/drawing/2014/main" id="{A4C7CCFD-0528-2146-B65D-42E14D217FA2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0">
                <a:extLst>
                  <a:ext uri="{FF2B5EF4-FFF2-40B4-BE49-F238E27FC236}">
                    <a16:creationId xmlns:a16="http://schemas.microsoft.com/office/drawing/2014/main" id="{0313C487-3C86-7048-B95F-76A0DB71F03E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38" name="Straight Connector 11">
                  <a:extLst>
                    <a:ext uri="{FF2B5EF4-FFF2-40B4-BE49-F238E27FC236}">
                      <a16:creationId xmlns:a16="http://schemas.microsoft.com/office/drawing/2014/main" id="{FFA5C19B-A425-3E4E-8661-21C2459ADF3C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2">
                  <a:extLst>
                    <a:ext uri="{FF2B5EF4-FFF2-40B4-BE49-F238E27FC236}">
                      <a16:creationId xmlns:a16="http://schemas.microsoft.com/office/drawing/2014/main" id="{D9D2A601-F0B4-7042-BF93-25493CE292D6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5" name="TextBox 13">
              <a:extLst>
                <a:ext uri="{FF2B5EF4-FFF2-40B4-BE49-F238E27FC236}">
                  <a16:creationId xmlns:a16="http://schemas.microsoft.com/office/drawing/2014/main" id="{7F68E807-110E-A145-8164-7F4C6223B480}"/>
                </a:ext>
              </a:extLst>
            </p:cNvPr>
            <p:cNvSpPr txBox="1"/>
            <p:nvPr/>
          </p:nvSpPr>
          <p:spPr>
            <a:xfrm>
              <a:off x="8328982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Look and Feel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40" name="Group 16">
            <a:extLst>
              <a:ext uri="{FF2B5EF4-FFF2-40B4-BE49-F238E27FC236}">
                <a16:creationId xmlns:a16="http://schemas.microsoft.com/office/drawing/2014/main" id="{FC4C2774-4559-6B45-80EF-2128E5FCC49D}"/>
              </a:ext>
            </a:extLst>
          </p:cNvPr>
          <p:cNvGrpSpPr/>
          <p:nvPr/>
        </p:nvGrpSpPr>
        <p:grpSpPr>
          <a:xfrm>
            <a:off x="7435592" y="4408896"/>
            <a:ext cx="4018017" cy="822960"/>
            <a:chOff x="7223860" y="1309772"/>
            <a:chExt cx="4018017" cy="822960"/>
          </a:xfrm>
        </p:grpSpPr>
        <p:grpSp>
          <p:nvGrpSpPr>
            <p:cNvPr id="141" name="Group 17">
              <a:extLst>
                <a:ext uri="{FF2B5EF4-FFF2-40B4-BE49-F238E27FC236}">
                  <a16:creationId xmlns:a16="http://schemas.microsoft.com/office/drawing/2014/main" id="{E0FDBD1A-41EA-1F4E-8485-3FAFFA86BBEC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43" name="Oval 19">
                <a:extLst>
                  <a:ext uri="{FF2B5EF4-FFF2-40B4-BE49-F238E27FC236}">
                    <a16:creationId xmlns:a16="http://schemas.microsoft.com/office/drawing/2014/main" id="{483F0150-AD2C-EC44-BDA4-27EE7A885A54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20">
                <a:extLst>
                  <a:ext uri="{FF2B5EF4-FFF2-40B4-BE49-F238E27FC236}">
                    <a16:creationId xmlns:a16="http://schemas.microsoft.com/office/drawing/2014/main" id="{1F0EA758-4761-594B-8E57-DB8BD1A8448D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45" name="Straight Connector 21">
                  <a:extLst>
                    <a:ext uri="{FF2B5EF4-FFF2-40B4-BE49-F238E27FC236}">
                      <a16:creationId xmlns:a16="http://schemas.microsoft.com/office/drawing/2014/main" id="{7037A092-7102-674B-BE22-8088600AC75D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22">
                  <a:extLst>
                    <a:ext uri="{FF2B5EF4-FFF2-40B4-BE49-F238E27FC236}">
                      <a16:creationId xmlns:a16="http://schemas.microsoft.com/office/drawing/2014/main" id="{41375052-0475-BD4A-8CA4-BBC180A2D130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8">
              <a:extLst>
                <a:ext uri="{FF2B5EF4-FFF2-40B4-BE49-F238E27FC236}">
                  <a16:creationId xmlns:a16="http://schemas.microsoft.com/office/drawing/2014/main" id="{83C041A9-7BEA-F448-862B-4573B78500A4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Conclusion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47" name="Group 16">
            <a:extLst>
              <a:ext uri="{FF2B5EF4-FFF2-40B4-BE49-F238E27FC236}">
                <a16:creationId xmlns:a16="http://schemas.microsoft.com/office/drawing/2014/main" id="{D2511DC8-161E-AB4C-B085-76085F3564D9}"/>
              </a:ext>
            </a:extLst>
          </p:cNvPr>
          <p:cNvGrpSpPr/>
          <p:nvPr/>
        </p:nvGrpSpPr>
        <p:grpSpPr>
          <a:xfrm>
            <a:off x="7435592" y="5461910"/>
            <a:ext cx="4018017" cy="822960"/>
            <a:chOff x="7223860" y="1309772"/>
            <a:chExt cx="4018017" cy="822960"/>
          </a:xfrm>
        </p:grpSpPr>
        <p:grpSp>
          <p:nvGrpSpPr>
            <p:cNvPr id="148" name="Group 17">
              <a:extLst>
                <a:ext uri="{FF2B5EF4-FFF2-40B4-BE49-F238E27FC236}">
                  <a16:creationId xmlns:a16="http://schemas.microsoft.com/office/drawing/2014/main" id="{FA9DE9D6-790D-B147-B87C-69CFCF71A4BB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50" name="Oval 19">
                <a:extLst>
                  <a:ext uri="{FF2B5EF4-FFF2-40B4-BE49-F238E27FC236}">
                    <a16:creationId xmlns:a16="http://schemas.microsoft.com/office/drawing/2014/main" id="{C92E6311-DBC6-4B47-8B68-B2A2152BC341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20">
                <a:extLst>
                  <a:ext uri="{FF2B5EF4-FFF2-40B4-BE49-F238E27FC236}">
                    <a16:creationId xmlns:a16="http://schemas.microsoft.com/office/drawing/2014/main" id="{8A0A324D-5A52-3A43-9152-45CFAA05A278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52" name="Straight Connector 21">
                  <a:extLst>
                    <a:ext uri="{FF2B5EF4-FFF2-40B4-BE49-F238E27FC236}">
                      <a16:creationId xmlns:a16="http://schemas.microsoft.com/office/drawing/2014/main" id="{7C1DAE27-3784-0A43-8E23-3A2A1BCB7FCF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22">
                  <a:extLst>
                    <a:ext uri="{FF2B5EF4-FFF2-40B4-BE49-F238E27FC236}">
                      <a16:creationId xmlns:a16="http://schemas.microsoft.com/office/drawing/2014/main" id="{27D03A18-A29B-3348-9CD5-A43114111F59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9" name="TextBox 18">
              <a:extLst>
                <a:ext uri="{FF2B5EF4-FFF2-40B4-BE49-F238E27FC236}">
                  <a16:creationId xmlns:a16="http://schemas.microsoft.com/office/drawing/2014/main" id="{CDDB4B1C-12EA-F043-878B-8F1D718AADF3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Future Works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71062" y="0"/>
            <a:ext cx="532093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8571149" y="2405867"/>
            <a:ext cx="32376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MAIN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accent2"/>
                </a:solidFill>
                <a:latin typeface="+mj-lt"/>
              </a:rPr>
              <a:t>FEATURES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5459002" y="2309105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6665890" y="3383973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6443938" y="179647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17">
            <a:extLst>
              <a:ext uri="{FF2B5EF4-FFF2-40B4-BE49-F238E27FC236}">
                <a16:creationId xmlns:a16="http://schemas.microsoft.com/office/drawing/2014/main" id="{F7E0FFFC-31CC-0A4E-9915-FACAFB829C07}"/>
              </a:ext>
            </a:extLst>
          </p:cNvPr>
          <p:cNvCxnSpPr>
            <a:cxnSpLocks/>
          </p:cNvCxnSpPr>
          <p:nvPr/>
        </p:nvCxnSpPr>
        <p:spPr>
          <a:xfrm flipH="1">
            <a:off x="656787" y="1340429"/>
            <a:ext cx="5695434" cy="0"/>
          </a:xfrm>
          <a:prstGeom prst="line">
            <a:avLst/>
          </a:prstGeom>
          <a:ln w="57150" cap="rnd">
            <a:solidFill>
              <a:schemeClr val="accent2">
                <a:alpha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0E341689-A213-914B-B642-D003411DC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66527A8D-3061-B049-8BE9-FC7926129AF2}"/>
              </a:ext>
            </a:extLst>
          </p:cNvPr>
          <p:cNvSpPr/>
          <p:nvPr/>
        </p:nvSpPr>
        <p:spPr>
          <a:xfrm>
            <a:off x="811069" y="6488668"/>
            <a:ext cx="143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Introduction.</a:t>
            </a:r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DA45A325-03F5-624D-AB1A-7D03B2DA70ED}"/>
              </a:ext>
            </a:extLst>
          </p:cNvPr>
          <p:cNvSpPr/>
          <p:nvPr/>
        </p:nvSpPr>
        <p:spPr>
          <a:xfrm>
            <a:off x="387869" y="1332898"/>
            <a:ext cx="6405577" cy="359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sz="22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Hoodie is the best way to easily download and listen to songs: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ea typeface="Raleway"/>
                <a:cs typeface="Raleway"/>
                <a:sym typeface="Raleway"/>
              </a:rPr>
              <a:t>Stream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Download</a:t>
            </a:r>
            <a:endParaRPr lang="en-US" sz="22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Unlimited library</a:t>
            </a:r>
            <a:endParaRPr lang="en-US" sz="22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Portrait </a:t>
            </a:r>
            <a:r>
              <a:rPr lang="en-US" sz="2200" dirty="0">
                <a:solidFill>
                  <a:srgbClr val="FF0000"/>
                </a:solidFill>
                <a:ea typeface="Raleway"/>
                <a:cs typeface="Raleway"/>
                <a:sym typeface="Raleway"/>
              </a:rPr>
              <a:t>and </a:t>
            </a: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horizontal mode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Trending music by genre          Charts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61AF58DA-1562-EB43-9DB0-8B2F9C6B5280}"/>
              </a:ext>
            </a:extLst>
          </p:cNvPr>
          <p:cNvCxnSpPr/>
          <p:nvPr/>
        </p:nvCxnSpPr>
        <p:spPr>
          <a:xfrm>
            <a:off x="3590657" y="4701313"/>
            <a:ext cx="486577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10288D70-5C6C-424D-93E4-86EC2C385531}"/>
              </a:ext>
            </a:extLst>
          </p:cNvPr>
          <p:cNvCxnSpPr>
            <a:cxnSpLocks/>
          </p:cNvCxnSpPr>
          <p:nvPr/>
        </p:nvCxnSpPr>
        <p:spPr>
          <a:xfrm flipH="1">
            <a:off x="656787" y="4927600"/>
            <a:ext cx="5695434" cy="0"/>
          </a:xfrm>
          <a:prstGeom prst="line">
            <a:avLst/>
          </a:prstGeom>
          <a:ln w="57150" cap="rnd">
            <a:solidFill>
              <a:schemeClr val="accent2">
                <a:alpha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2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immagine 2">
            <a:extLst>
              <a:ext uri="{FF2B5EF4-FFF2-40B4-BE49-F238E27FC236}">
                <a16:creationId xmlns:a16="http://schemas.microsoft.com/office/drawing/2014/main" id="{3E3B2B9D-57E2-8D47-8094-4AF1E4F05D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r="7754"/>
          <a:stretch>
            <a:fillRect/>
          </a:stretch>
        </p:blipFill>
        <p:spPr/>
      </p:pic>
      <p:grpSp>
        <p:nvGrpSpPr>
          <p:cNvPr id="4" name="Group 3"/>
          <p:cNvGrpSpPr/>
          <p:nvPr/>
        </p:nvGrpSpPr>
        <p:grpSpPr>
          <a:xfrm rot="2700000">
            <a:off x="7003409" y="1166864"/>
            <a:ext cx="457200" cy="457200"/>
            <a:chOff x="2358572" y="1016001"/>
            <a:chExt cx="856342" cy="856342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2700000">
            <a:off x="9777023" y="4741667"/>
            <a:ext cx="1280160" cy="1280160"/>
            <a:chOff x="2358572" y="1016001"/>
            <a:chExt cx="856342" cy="856342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72343" y="3335659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Our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3382" y="4082958"/>
            <a:ext cx="5030147" cy="11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In order to develop the application correctly we decided to use a </a:t>
            </a:r>
            <a:r>
              <a:rPr lang="en-US" dirty="0">
                <a:solidFill>
                  <a:schemeClr val="accent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SCRUM approach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proceeding by sprints.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72343" y="2767163"/>
            <a:ext cx="3232227" cy="307777"/>
            <a:chOff x="4472113" y="319593"/>
            <a:chExt cx="3232227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041305" y="360666"/>
              <a:ext cx="20938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/>
                <a:t>AN AGILE PROCESS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rot="2700000">
            <a:off x="-605451" y="620971"/>
            <a:ext cx="1554480" cy="1554480"/>
            <a:chOff x="2358572" y="1016001"/>
            <a:chExt cx="856342" cy="856342"/>
          </a:xfrm>
          <a:effectLst/>
        </p:grpSpPr>
        <p:cxnSp>
          <p:nvCxnSpPr>
            <p:cNvPr id="17" name="Straight Connector 1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-1202006" y="867523"/>
            <a:ext cx="2743200" cy="27432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47642" y="2502101"/>
            <a:ext cx="640080" cy="640080"/>
            <a:chOff x="2358572" y="1016001"/>
            <a:chExt cx="856342" cy="856342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598128" y="776618"/>
            <a:ext cx="914400" cy="914400"/>
            <a:chOff x="2358572" y="1016001"/>
            <a:chExt cx="856342" cy="856342"/>
          </a:xfrm>
          <a:effectLst/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462C437C-E5AA-244C-B1EC-6972FAFAD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ABE1281E-BBF9-534A-9B8D-63D366FBBA79}"/>
              </a:ext>
            </a:extLst>
          </p:cNvPr>
          <p:cNvSpPr/>
          <p:nvPr/>
        </p:nvSpPr>
        <p:spPr>
          <a:xfrm>
            <a:off x="811069" y="6488668"/>
            <a:ext cx="143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Introduction.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34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000D2B8C-FDB3-2948-911A-7679153212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43" y="2543749"/>
            <a:ext cx="1200329" cy="1200329"/>
          </a:xfrm>
          <a:noFill/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4598A74E-3259-A443-A282-656CFD66D96D}"/>
              </a:ext>
            </a:extLst>
          </p:cNvPr>
          <p:cNvSpPr txBox="1"/>
          <p:nvPr/>
        </p:nvSpPr>
        <p:spPr>
          <a:xfrm>
            <a:off x="3984170" y="558424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Used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Technologies</a:t>
            </a:r>
          </a:p>
        </p:txBody>
      </p:sp>
      <p:pic>
        <p:nvPicPr>
          <p:cNvPr id="13" name="Segnaposto immagine 8">
            <a:extLst>
              <a:ext uri="{FF2B5EF4-FFF2-40B4-BE49-F238E27FC236}">
                <a16:creationId xmlns:a16="http://schemas.microsoft.com/office/drawing/2014/main" id="{EFA14402-82E8-A743-8C4E-4B7F0282D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8870" y="2543750"/>
            <a:ext cx="1200329" cy="1200329"/>
          </a:xfrm>
          <a:prstGeom prst="rect">
            <a:avLst/>
          </a:prstGeom>
          <a:noFill/>
        </p:spPr>
      </p:pic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AB5EB3F1-5FC2-9E43-B9E6-6BF177CA5FC9}"/>
              </a:ext>
            </a:extLst>
          </p:cNvPr>
          <p:cNvSpPr/>
          <p:nvPr/>
        </p:nvSpPr>
        <p:spPr>
          <a:xfrm rot="16200000">
            <a:off x="3090247" y="-416339"/>
            <a:ext cx="387626" cy="562387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2B998AD-04A7-2649-9E43-6B5286382180}"/>
              </a:ext>
            </a:extLst>
          </p:cNvPr>
          <p:cNvSpPr/>
          <p:nvPr/>
        </p:nvSpPr>
        <p:spPr>
          <a:xfrm>
            <a:off x="3194432" y="3812587"/>
            <a:ext cx="300269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accent1"/>
                </a:solidFill>
                <a:latin typeface="Titillium" panose="00000500000000000000" pitchFamily="50" charset="0"/>
              </a:rPr>
              <a:t>Firebase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Backend as a Service</a:t>
            </a: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(Baas).</a:t>
            </a:r>
          </a:p>
          <a:p>
            <a:pPr algn="ctr"/>
            <a:r>
              <a:rPr lang="en-GB" dirty="0"/>
              <a:t>We store our </a:t>
            </a:r>
            <a:r>
              <a:rPr lang="en-GB" dirty="0">
                <a:solidFill>
                  <a:schemeClr val="accent1"/>
                </a:solidFill>
              </a:rPr>
              <a:t>users</a:t>
            </a:r>
            <a:r>
              <a:rPr lang="en-GB" dirty="0"/>
              <a:t>, their </a:t>
            </a:r>
            <a:r>
              <a:rPr lang="en-GB" dirty="0">
                <a:solidFill>
                  <a:schemeClr val="accent1"/>
                </a:solidFill>
              </a:rPr>
              <a:t>searches</a:t>
            </a:r>
            <a:r>
              <a:rPr lang="en-GB" dirty="0"/>
              <a:t>, all the stuff needed by our app.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9AA9798-2B4B-2741-B8FF-B1C1C51D0D55}"/>
              </a:ext>
            </a:extLst>
          </p:cNvPr>
          <p:cNvSpPr/>
          <p:nvPr/>
        </p:nvSpPr>
        <p:spPr>
          <a:xfrm>
            <a:off x="472120" y="3781068"/>
            <a:ext cx="28777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accent1"/>
                </a:solidFill>
                <a:latin typeface="Titillium" panose="00000500000000000000" pitchFamily="50" charset="0"/>
              </a:rPr>
              <a:t>Node.js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Asynchronous event-driven </a:t>
            </a:r>
            <a:r>
              <a:rPr lang="en-GB" dirty="0" err="1">
                <a:latin typeface="Titillium" panose="00000500000000000000" pitchFamily="50" charset="0"/>
              </a:rPr>
              <a:t>Javascript</a:t>
            </a:r>
            <a:r>
              <a:rPr lang="en-GB" dirty="0">
                <a:latin typeface="Titillium" panose="00000500000000000000" pitchFamily="50" charset="0"/>
              </a:rPr>
              <a:t> runtime.</a:t>
            </a: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We use Node.js to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download</a:t>
            </a:r>
            <a:r>
              <a:rPr lang="en-GB" dirty="0">
                <a:latin typeface="Titillium" panose="00000500000000000000" pitchFamily="50" charset="0"/>
              </a:rPr>
              <a:t> songs directly from Deezer.</a:t>
            </a:r>
            <a:endParaRPr lang="en-GB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444BFE-B61C-094A-8F0E-F8AEBF0E71A5}"/>
              </a:ext>
            </a:extLst>
          </p:cNvPr>
          <p:cNvSpPr/>
          <p:nvPr/>
        </p:nvSpPr>
        <p:spPr>
          <a:xfrm>
            <a:off x="2518112" y="1602126"/>
            <a:ext cx="15318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Titillium" panose="00000500000000000000" pitchFamily="50" charset="0"/>
              </a:rPr>
              <a:t>Backend</a:t>
            </a:r>
            <a:endParaRPr lang="it-IT" sz="300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8090A40-527A-3348-96F6-C7D319C53171}"/>
              </a:ext>
            </a:extLst>
          </p:cNvPr>
          <p:cNvSpPr/>
          <p:nvPr/>
        </p:nvSpPr>
        <p:spPr>
          <a:xfrm>
            <a:off x="8735530" y="1602126"/>
            <a:ext cx="16384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Titillium" panose="00000500000000000000" pitchFamily="50" charset="0"/>
              </a:rPr>
              <a:t>Frontend</a:t>
            </a:r>
            <a:endParaRPr lang="it-IT" sz="3000" dirty="0"/>
          </a:p>
        </p:txBody>
      </p:sp>
      <p:pic>
        <p:nvPicPr>
          <p:cNvPr id="22" name="Segnaposto immagine 8">
            <a:extLst>
              <a:ext uri="{FF2B5EF4-FFF2-40B4-BE49-F238E27FC236}">
                <a16:creationId xmlns:a16="http://schemas.microsoft.com/office/drawing/2014/main" id="{037B472D-6262-9D43-A8A9-7F93CE4C0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0912" y="2410467"/>
            <a:ext cx="1107698" cy="1107698"/>
          </a:xfrm>
          <a:prstGeom prst="rect">
            <a:avLst/>
          </a:prstGeom>
          <a:noFill/>
        </p:spPr>
      </p:pic>
      <p:sp>
        <p:nvSpPr>
          <p:cNvPr id="23" name="Parentesi graffa chiusa 22">
            <a:extLst>
              <a:ext uri="{FF2B5EF4-FFF2-40B4-BE49-F238E27FC236}">
                <a16:creationId xmlns:a16="http://schemas.microsoft.com/office/drawing/2014/main" id="{4199225F-388A-E641-B791-AC8F51C4F810}"/>
              </a:ext>
            </a:extLst>
          </p:cNvPr>
          <p:cNvSpPr/>
          <p:nvPr/>
        </p:nvSpPr>
        <p:spPr>
          <a:xfrm rot="16200000">
            <a:off x="9360948" y="714415"/>
            <a:ext cx="387626" cy="327104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664006C8-A2B2-5042-A925-72556FCED40E}"/>
              </a:ext>
            </a:extLst>
          </p:cNvPr>
          <p:cNvSpPr/>
          <p:nvPr/>
        </p:nvSpPr>
        <p:spPr>
          <a:xfrm>
            <a:off x="7829399" y="3781068"/>
            <a:ext cx="345072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tx2"/>
                </a:solidFill>
                <a:latin typeface="Titillium" panose="00000500000000000000" pitchFamily="50" charset="0"/>
              </a:rPr>
              <a:t>Swift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Powerful and intuitive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programming language </a:t>
            </a:r>
            <a:r>
              <a:rPr lang="en-GB" dirty="0">
                <a:latin typeface="Titillium" panose="00000500000000000000" pitchFamily="50" charset="0"/>
              </a:rPr>
              <a:t>for macOS, iOS, </a:t>
            </a:r>
            <a:r>
              <a:rPr lang="en-GB" dirty="0" err="1">
                <a:latin typeface="Titillium" panose="00000500000000000000" pitchFamily="50" charset="0"/>
              </a:rPr>
              <a:t>watchOS</a:t>
            </a:r>
            <a:r>
              <a:rPr lang="en-GB" dirty="0">
                <a:latin typeface="Titillium" panose="00000500000000000000" pitchFamily="50" charset="0"/>
              </a:rPr>
              <a:t> and </a:t>
            </a:r>
            <a:r>
              <a:rPr lang="en-GB" dirty="0" err="1">
                <a:latin typeface="Titillium" panose="00000500000000000000" pitchFamily="50" charset="0"/>
              </a:rPr>
              <a:t>tvOS</a:t>
            </a:r>
            <a:r>
              <a:rPr lang="en-GB" dirty="0">
                <a:latin typeface="Titillium" panose="00000500000000000000" pitchFamily="50" charset="0"/>
              </a:rPr>
              <a:t> that support both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object-oriented</a:t>
            </a:r>
            <a:r>
              <a:rPr lang="en-GB" dirty="0">
                <a:latin typeface="Titillium" panose="00000500000000000000" pitchFamily="50" charset="0"/>
              </a:rPr>
              <a:t> and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functional</a:t>
            </a:r>
            <a:r>
              <a:rPr lang="en-GB" dirty="0">
                <a:latin typeface="Titillium" panose="00000500000000000000" pitchFamily="50" charset="0"/>
              </a:rPr>
              <a:t> programming.</a:t>
            </a:r>
            <a:endParaRPr lang="en-GB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C74DB8C-FD7C-7945-A572-6E0184298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F9774C26-C5B5-DF46-9BEC-4B4AE9A57945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288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1873" y="3277796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99982" y="3492818"/>
            <a:ext cx="3267112" cy="14268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The mobile application developed in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Swift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allows communication with the server.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38BBCBF-5732-084E-BB1B-7C7B54579670}"/>
              </a:ext>
            </a:extLst>
          </p:cNvPr>
          <p:cNvSpPr txBox="1"/>
          <p:nvPr/>
        </p:nvSpPr>
        <p:spPr>
          <a:xfrm>
            <a:off x="3414035" y="408083"/>
            <a:ext cx="539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Application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Architecture</a:t>
            </a: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A2645DA7-972D-284F-BD9C-91B33E9C3D1E}"/>
              </a:ext>
            </a:extLst>
          </p:cNvPr>
          <p:cNvSpPr/>
          <p:nvPr/>
        </p:nvSpPr>
        <p:spPr>
          <a:xfrm>
            <a:off x="4462444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733348E-9DB9-3D46-BF31-148A27037DE4}"/>
              </a:ext>
            </a:extLst>
          </p:cNvPr>
          <p:cNvSpPr txBox="1">
            <a:spLocks/>
          </p:cNvSpPr>
          <p:nvPr/>
        </p:nvSpPr>
        <p:spPr>
          <a:xfrm>
            <a:off x="4450553" y="3586299"/>
            <a:ext cx="3267112" cy="1737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Here is where our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backend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lies, it handles users and their permissions, together with music download.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57927A-99DD-5A41-9FB2-82F31E7BE60C}"/>
              </a:ext>
            </a:extLst>
          </p:cNvPr>
          <p:cNvSpPr/>
          <p:nvPr/>
        </p:nvSpPr>
        <p:spPr>
          <a:xfrm>
            <a:off x="511873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1" name="Segnaposto immagine 30">
            <a:extLst>
              <a:ext uri="{FF2B5EF4-FFF2-40B4-BE49-F238E27FC236}">
                <a16:creationId xmlns:a16="http://schemas.microsoft.com/office/drawing/2014/main" id="{D65785FC-CFCC-B846-868D-19770BF20476}"/>
              </a:ext>
            </a:extLst>
          </p:cNvPr>
          <p:cNvPicPr preferRelativeResize="0"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2" y="1672792"/>
            <a:ext cx="1426815" cy="1426815"/>
          </a:xfrm>
          <a:noFill/>
        </p:spPr>
      </p:pic>
      <p:grpSp>
        <p:nvGrpSpPr>
          <p:cNvPr id="33" name="Group 32"/>
          <p:cNvGrpSpPr/>
          <p:nvPr/>
        </p:nvGrpSpPr>
        <p:grpSpPr>
          <a:xfrm rot="2700000">
            <a:off x="1039074" y="2223504"/>
            <a:ext cx="348632" cy="325391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34" name="Straight Connector 3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ttangolo 31">
            <a:extLst>
              <a:ext uri="{FF2B5EF4-FFF2-40B4-BE49-F238E27FC236}">
                <a16:creationId xmlns:a16="http://schemas.microsoft.com/office/drawing/2014/main" id="{EEA1BDBB-77C6-DC4A-8687-99D43613467D}"/>
              </a:ext>
            </a:extLst>
          </p:cNvPr>
          <p:cNvSpPr/>
          <p:nvPr/>
        </p:nvSpPr>
        <p:spPr>
          <a:xfrm>
            <a:off x="1994859" y="1940878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Mobile Application</a:t>
            </a:r>
            <a:endParaRPr lang="it-IT" sz="2600" dirty="0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8A55AB3-6428-6F4D-9CA2-167717ECFBB7}"/>
              </a:ext>
            </a:extLst>
          </p:cNvPr>
          <p:cNvSpPr/>
          <p:nvPr/>
        </p:nvSpPr>
        <p:spPr>
          <a:xfrm>
            <a:off x="4462444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9" name="Segnaposto immagine 30">
            <a:extLst>
              <a:ext uri="{FF2B5EF4-FFF2-40B4-BE49-F238E27FC236}">
                <a16:creationId xmlns:a16="http://schemas.microsoft.com/office/drawing/2014/main" id="{8A9B410D-B2D2-D04D-9C60-17FFE95DEF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6191" y="1797193"/>
            <a:ext cx="1426815" cy="1426815"/>
          </a:xfrm>
          <a:prstGeom prst="rect">
            <a:avLst/>
          </a:prstGeom>
          <a:noFill/>
        </p:spPr>
      </p:pic>
      <p:sp>
        <p:nvSpPr>
          <p:cNvPr id="55" name="Rettangolo 54">
            <a:extLst>
              <a:ext uri="{FF2B5EF4-FFF2-40B4-BE49-F238E27FC236}">
                <a16:creationId xmlns:a16="http://schemas.microsoft.com/office/drawing/2014/main" id="{2E893FFF-CDB3-454B-ADAC-02FC747A87EE}"/>
              </a:ext>
            </a:extLst>
          </p:cNvPr>
          <p:cNvSpPr/>
          <p:nvPr/>
        </p:nvSpPr>
        <p:spPr>
          <a:xfrm>
            <a:off x="6081068" y="2065279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Raspberry Pi</a:t>
            </a:r>
            <a:endParaRPr lang="it-IT" sz="2600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A45ABF9-FCD9-0C44-B4E7-81F943D7ACEF}"/>
              </a:ext>
            </a:extLst>
          </p:cNvPr>
          <p:cNvSpPr/>
          <p:nvPr/>
        </p:nvSpPr>
        <p:spPr>
          <a:xfrm>
            <a:off x="8424906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E508EC-C12F-8B4A-AC8A-32244B9755F5}"/>
              </a:ext>
            </a:extLst>
          </p:cNvPr>
          <p:cNvSpPr txBox="1">
            <a:spLocks/>
          </p:cNvSpPr>
          <p:nvPr/>
        </p:nvSpPr>
        <p:spPr>
          <a:xfrm>
            <a:off x="8413015" y="3453611"/>
            <a:ext cx="3267112" cy="19892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Deezer Simple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API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provides a nice set of services to build up applications allowing the discovery of music catalogue.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1A4A0FA5-7CDD-7E4B-89A6-4521698ED30F}"/>
              </a:ext>
            </a:extLst>
          </p:cNvPr>
          <p:cNvSpPr/>
          <p:nvPr/>
        </p:nvSpPr>
        <p:spPr>
          <a:xfrm>
            <a:off x="8424906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5" name="Segnaposto immagine 30">
            <a:extLst>
              <a:ext uri="{FF2B5EF4-FFF2-40B4-BE49-F238E27FC236}">
                <a16:creationId xmlns:a16="http://schemas.microsoft.com/office/drawing/2014/main" id="{F9D56A67-3366-264F-A2F9-4AE4348272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8653" y="1797193"/>
            <a:ext cx="1426815" cy="1426815"/>
          </a:xfrm>
          <a:prstGeom prst="rect">
            <a:avLst/>
          </a:prstGeom>
          <a:noFill/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58E28A7B-A308-BB42-87FD-0307D8ACFC4A}"/>
              </a:ext>
            </a:extLst>
          </p:cNvPr>
          <p:cNvSpPr/>
          <p:nvPr/>
        </p:nvSpPr>
        <p:spPr>
          <a:xfrm>
            <a:off x="10043531" y="2065279"/>
            <a:ext cx="16484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Deezer </a:t>
            </a:r>
            <a:r>
              <a:rPr lang="en-US" sz="2600" b="1" dirty="0" err="1">
                <a:latin typeface="Titillium" panose="00000500000000000000" pitchFamily="50" charset="0"/>
              </a:rPr>
              <a:t>Api</a:t>
            </a:r>
            <a:endParaRPr lang="it-IT" sz="2600" dirty="0"/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11F75574-4AA2-494B-B274-6E01103A2429}"/>
              </a:ext>
            </a:extLst>
          </p:cNvPr>
          <p:cNvCxnSpPr>
            <a:cxnSpLocks/>
          </p:cNvCxnSpPr>
          <p:nvPr/>
        </p:nvCxnSpPr>
        <p:spPr>
          <a:xfrm flipH="1">
            <a:off x="3844569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B62F7686-7601-104C-8624-4E77DC21D182}"/>
              </a:ext>
            </a:extLst>
          </p:cNvPr>
          <p:cNvCxnSpPr>
            <a:cxnSpLocks/>
          </p:cNvCxnSpPr>
          <p:nvPr/>
        </p:nvCxnSpPr>
        <p:spPr>
          <a:xfrm flipH="1">
            <a:off x="7795140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A3A94D78-A4F5-B945-A217-6F71CF59C0D8}"/>
              </a:ext>
            </a:extLst>
          </p:cNvPr>
          <p:cNvCxnSpPr>
            <a:cxnSpLocks/>
          </p:cNvCxnSpPr>
          <p:nvPr/>
        </p:nvCxnSpPr>
        <p:spPr>
          <a:xfrm>
            <a:off x="7795140" y="3460231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E6C1F145-1B8E-AF47-BD6F-1BDF44264AA3}"/>
              </a:ext>
            </a:extLst>
          </p:cNvPr>
          <p:cNvCxnSpPr>
            <a:cxnSpLocks/>
          </p:cNvCxnSpPr>
          <p:nvPr/>
        </p:nvCxnSpPr>
        <p:spPr>
          <a:xfrm>
            <a:off x="3844569" y="3429000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magine 46">
            <a:extLst>
              <a:ext uri="{FF2B5EF4-FFF2-40B4-BE49-F238E27FC236}">
                <a16:creationId xmlns:a16="http://schemas.microsoft.com/office/drawing/2014/main" id="{7D63058B-6602-C14C-9ABE-3A6A2DE8F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9D36C3AC-5583-CF48-A80B-4635B3B01C8E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86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1873" y="3277796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99982" y="3430156"/>
            <a:ext cx="3267112" cy="19018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We have managed the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authentication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features with Firebase Authentication, Google OAuth 2 and Facebook API.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38BBCBF-5732-084E-BB1B-7C7B54579670}"/>
              </a:ext>
            </a:extLst>
          </p:cNvPr>
          <p:cNvSpPr txBox="1"/>
          <p:nvPr/>
        </p:nvSpPr>
        <p:spPr>
          <a:xfrm>
            <a:off x="3414035" y="408083"/>
            <a:ext cx="539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Backend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Structure</a:t>
            </a: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A2645DA7-972D-284F-BD9C-91B33E9C3D1E}"/>
              </a:ext>
            </a:extLst>
          </p:cNvPr>
          <p:cNvSpPr/>
          <p:nvPr/>
        </p:nvSpPr>
        <p:spPr>
          <a:xfrm>
            <a:off x="4462444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733348E-9DB9-3D46-BF31-148A27037DE4}"/>
              </a:ext>
            </a:extLst>
          </p:cNvPr>
          <p:cNvSpPr txBox="1">
            <a:spLocks/>
          </p:cNvSpPr>
          <p:nvPr/>
        </p:nvSpPr>
        <p:spPr>
          <a:xfrm>
            <a:off x="4450553" y="3486672"/>
            <a:ext cx="3267112" cy="19892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Raspberry hosts our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server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. Through the "express" framework, with the listen method, the application listens on port 8080.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57927A-99DD-5A41-9FB2-82F31E7BE60C}"/>
              </a:ext>
            </a:extLst>
          </p:cNvPr>
          <p:cNvSpPr/>
          <p:nvPr/>
        </p:nvSpPr>
        <p:spPr>
          <a:xfrm>
            <a:off x="511873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1" name="Segnaposto immagine 30">
            <a:extLst>
              <a:ext uri="{FF2B5EF4-FFF2-40B4-BE49-F238E27FC236}">
                <a16:creationId xmlns:a16="http://schemas.microsoft.com/office/drawing/2014/main" id="{D65785FC-CFCC-B846-868D-19770BF20476}"/>
              </a:ext>
            </a:extLst>
          </p:cNvPr>
          <p:cNvPicPr preferRelativeResize="0"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962" y="1583642"/>
            <a:ext cx="1104661" cy="1104661"/>
          </a:xfrm>
          <a:noFill/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78A55AB3-6428-6F4D-9CA2-167717ECFBB7}"/>
              </a:ext>
            </a:extLst>
          </p:cNvPr>
          <p:cNvSpPr/>
          <p:nvPr/>
        </p:nvSpPr>
        <p:spPr>
          <a:xfrm>
            <a:off x="4462444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9" name="Segnaposto immagine 30">
            <a:extLst>
              <a:ext uri="{FF2B5EF4-FFF2-40B4-BE49-F238E27FC236}">
                <a16:creationId xmlns:a16="http://schemas.microsoft.com/office/drawing/2014/main" id="{8A9B410D-B2D2-D04D-9C60-17FFE95DEF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6191" y="1797193"/>
            <a:ext cx="1426815" cy="1426815"/>
          </a:xfrm>
          <a:prstGeom prst="rect">
            <a:avLst/>
          </a:prstGeom>
          <a:noFill/>
        </p:spPr>
      </p:pic>
      <p:sp>
        <p:nvSpPr>
          <p:cNvPr id="55" name="Rettangolo 54">
            <a:extLst>
              <a:ext uri="{FF2B5EF4-FFF2-40B4-BE49-F238E27FC236}">
                <a16:creationId xmlns:a16="http://schemas.microsoft.com/office/drawing/2014/main" id="{2E893FFF-CDB3-454B-ADAC-02FC747A87EE}"/>
              </a:ext>
            </a:extLst>
          </p:cNvPr>
          <p:cNvSpPr/>
          <p:nvPr/>
        </p:nvSpPr>
        <p:spPr>
          <a:xfrm>
            <a:off x="6081068" y="2065279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Raspberry Pi</a:t>
            </a:r>
            <a:endParaRPr lang="it-IT" sz="2600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A45ABF9-FCD9-0C44-B4E7-81F943D7ACEF}"/>
              </a:ext>
            </a:extLst>
          </p:cNvPr>
          <p:cNvSpPr/>
          <p:nvPr/>
        </p:nvSpPr>
        <p:spPr>
          <a:xfrm>
            <a:off x="8424906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E508EC-C12F-8B4A-AC8A-32244B9755F5}"/>
              </a:ext>
            </a:extLst>
          </p:cNvPr>
          <p:cNvSpPr txBox="1">
            <a:spLocks/>
          </p:cNvSpPr>
          <p:nvPr/>
        </p:nvSpPr>
        <p:spPr>
          <a:xfrm>
            <a:off x="8401124" y="3758393"/>
            <a:ext cx="3267112" cy="125091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This is used to carry on some important data of the user to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provide a better UX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1A4A0FA5-7CDD-7E4B-89A6-4521698ED30F}"/>
              </a:ext>
            </a:extLst>
          </p:cNvPr>
          <p:cNvSpPr/>
          <p:nvPr/>
        </p:nvSpPr>
        <p:spPr>
          <a:xfrm>
            <a:off x="8424906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5" name="Segnaposto immagine 30">
            <a:extLst>
              <a:ext uri="{FF2B5EF4-FFF2-40B4-BE49-F238E27FC236}">
                <a16:creationId xmlns:a16="http://schemas.microsoft.com/office/drawing/2014/main" id="{F9D56A67-3366-264F-A2F9-4AE4348272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8653" y="1797193"/>
            <a:ext cx="1426815" cy="1426815"/>
          </a:xfrm>
          <a:prstGeom prst="rect">
            <a:avLst/>
          </a:prstGeom>
          <a:noFill/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58E28A7B-A308-BB42-87FD-0307D8ACFC4A}"/>
              </a:ext>
            </a:extLst>
          </p:cNvPr>
          <p:cNvSpPr/>
          <p:nvPr/>
        </p:nvSpPr>
        <p:spPr>
          <a:xfrm>
            <a:off x="10043530" y="1864269"/>
            <a:ext cx="16484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Firebase Realtime Database</a:t>
            </a:r>
            <a:endParaRPr lang="it-IT" sz="2600" dirty="0"/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11F75574-4AA2-494B-B274-6E01103A2429}"/>
              </a:ext>
            </a:extLst>
          </p:cNvPr>
          <p:cNvCxnSpPr>
            <a:cxnSpLocks/>
          </p:cNvCxnSpPr>
          <p:nvPr/>
        </p:nvCxnSpPr>
        <p:spPr>
          <a:xfrm flipH="1">
            <a:off x="3844569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B62F7686-7601-104C-8624-4E77DC21D182}"/>
              </a:ext>
            </a:extLst>
          </p:cNvPr>
          <p:cNvCxnSpPr>
            <a:cxnSpLocks/>
          </p:cNvCxnSpPr>
          <p:nvPr/>
        </p:nvCxnSpPr>
        <p:spPr>
          <a:xfrm flipH="1">
            <a:off x="7795140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A3A94D78-A4F5-B945-A217-6F71CF59C0D8}"/>
              </a:ext>
            </a:extLst>
          </p:cNvPr>
          <p:cNvCxnSpPr>
            <a:cxnSpLocks/>
          </p:cNvCxnSpPr>
          <p:nvPr/>
        </p:nvCxnSpPr>
        <p:spPr>
          <a:xfrm>
            <a:off x="7795140" y="3460231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E6C1F145-1B8E-AF47-BD6F-1BDF44264AA3}"/>
              </a:ext>
            </a:extLst>
          </p:cNvPr>
          <p:cNvCxnSpPr>
            <a:cxnSpLocks/>
          </p:cNvCxnSpPr>
          <p:nvPr/>
        </p:nvCxnSpPr>
        <p:spPr>
          <a:xfrm>
            <a:off x="3844569" y="3429000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765E680C-0F89-CD43-9137-73638E020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A9B380EA-AE7D-5342-8F96-AE497A049AFB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089F75CD-4CA1-B54B-9781-DEE451D3C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92" y="2006669"/>
            <a:ext cx="707241" cy="707241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8D79C7B3-C274-3343-88EB-AB0D17189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8" y="2538810"/>
            <a:ext cx="646330" cy="64633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EEA1BDBB-77C6-DC4A-8687-99D43613467D}"/>
              </a:ext>
            </a:extLst>
          </p:cNvPr>
          <p:cNvSpPr/>
          <p:nvPr/>
        </p:nvSpPr>
        <p:spPr>
          <a:xfrm>
            <a:off x="1578370" y="1766568"/>
            <a:ext cx="22325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Firebase Login</a:t>
            </a:r>
          </a:p>
          <a:p>
            <a:r>
              <a:rPr lang="en-US" sz="2600" b="1" dirty="0">
                <a:latin typeface="Titillium" panose="00000500000000000000" pitchFamily="50" charset="0"/>
              </a:rPr>
              <a:t>Google </a:t>
            </a:r>
            <a:r>
              <a:rPr lang="en-US" sz="2600" b="1" dirty="0" err="1">
                <a:latin typeface="Titillium" panose="00000500000000000000" pitchFamily="50" charset="0"/>
              </a:rPr>
              <a:t>Signin</a:t>
            </a:r>
            <a:endParaRPr lang="en-US" sz="2600" b="1" dirty="0">
              <a:latin typeface="Titillium" panose="00000500000000000000" pitchFamily="50" charset="0"/>
            </a:endParaRPr>
          </a:p>
          <a:p>
            <a:r>
              <a:rPr lang="en-US" sz="2600" b="1" dirty="0">
                <a:latin typeface="Titillium" panose="00000500000000000000" pitchFamily="50" charset="0"/>
              </a:rPr>
              <a:t>Facebook API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1040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09336" y="1525692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744583" y="293122"/>
            <a:ext cx="4998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FIREBASE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AUTHENTICATION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78EDD9D0-C491-384A-B635-127196E14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335"/>
            <a:ext cx="6487886" cy="3167378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492B0A23-EB42-D142-B0BA-FB52E41A1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08" y="3410000"/>
            <a:ext cx="6524502" cy="21235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4300F34-DE31-8A4A-9E27-5C0E4EE1D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" y="5167223"/>
            <a:ext cx="6425075" cy="1549456"/>
          </a:xfrm>
          <a:prstGeom prst="rect">
            <a:avLst/>
          </a:prstGeom>
        </p:spPr>
      </p:pic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560618" y="831264"/>
            <a:ext cx="5316584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We use Firebase Authentication to allow users to log into our app using their personal </a:t>
            </a: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email and password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.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These credentials will be passed to the Firebase Authentication SDK and after getting a response from their servers, the user's data will be saved to Firebase Realtime Database.</a:t>
            </a:r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7DA2EF85-C037-9849-B60A-CE32E0837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71" name="Rettangolo 70">
            <a:extLst>
              <a:ext uri="{FF2B5EF4-FFF2-40B4-BE49-F238E27FC236}">
                <a16:creationId xmlns:a16="http://schemas.microsoft.com/office/drawing/2014/main" id="{6E9DDFA5-A842-0D47-9D0B-26DE7E438F3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Personalizzati 2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FF2C55"/>
      </a:accent1>
      <a:accent2>
        <a:srgbClr val="FF2C55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3132</TotalTime>
  <Words>902</Words>
  <Application>Microsoft Macintosh PowerPoint</Application>
  <PresentationFormat>Widescreen</PresentationFormat>
  <Paragraphs>199</Paragraphs>
  <Slides>24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4" baseType="lpstr">
      <vt:lpstr>Arial</vt:lpstr>
      <vt:lpstr>Calibri</vt:lpstr>
      <vt:lpstr>EBGaramond</vt:lpstr>
      <vt:lpstr>Lato Light</vt:lpstr>
      <vt:lpstr>Lato Regular</vt:lpstr>
      <vt:lpstr>Open Sans Light</vt:lpstr>
      <vt:lpstr>Source Sans Pro</vt:lpstr>
      <vt:lpstr>Titillium</vt:lpstr>
      <vt:lpstr>Titillium Bd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Microsoft Office User</cp:lastModifiedBy>
  <cp:revision>241</cp:revision>
  <dcterms:created xsi:type="dcterms:W3CDTF">2016-11-12T04:56:49Z</dcterms:created>
  <dcterms:modified xsi:type="dcterms:W3CDTF">2020-10-09T17:24:00Z</dcterms:modified>
  <cp:category/>
</cp:coreProperties>
</file>